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7FFD5886_BDD2FDC6.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comments/modernComment_677_5FB69B9B.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68A_9E78E45C.xml" ContentType="application/vnd.ms-powerpoint.comments+xml"/>
  <Override PartName="/ppt/notesSlides/notesSlide19.xml" ContentType="application/vnd.openxmlformats-officedocument.presentationml.notesSlide+xml"/>
  <Override PartName="/ppt/comments/modernComment_688_DEC244D.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sldIdLst>
    <p:sldId id="265" r:id="rId2"/>
    <p:sldId id="2147471654" r:id="rId3"/>
    <p:sldId id="2147471656" r:id="rId4"/>
    <p:sldId id="2147309702" r:id="rId5"/>
    <p:sldId id="2147471657" r:id="rId6"/>
    <p:sldId id="2147471655" r:id="rId7"/>
    <p:sldId id="270" r:id="rId8"/>
    <p:sldId id="901" r:id="rId9"/>
    <p:sldId id="902" r:id="rId10"/>
    <p:sldId id="897" r:id="rId11"/>
    <p:sldId id="1653" r:id="rId12"/>
    <p:sldId id="898" r:id="rId13"/>
    <p:sldId id="1154" r:id="rId14"/>
    <p:sldId id="686" r:id="rId15"/>
    <p:sldId id="899" r:id="rId16"/>
    <p:sldId id="1655" r:id="rId17"/>
    <p:sldId id="1670" r:id="rId18"/>
    <p:sldId id="1663" r:id="rId19"/>
    <p:sldId id="1665" r:id="rId20"/>
    <p:sldId id="1658" r:id="rId21"/>
    <p:sldId id="2147309712" r:id="rId22"/>
    <p:sldId id="2147309707" r:id="rId23"/>
    <p:sldId id="2147309715" r:id="rId24"/>
    <p:sldId id="2147309714" r:id="rId25"/>
    <p:sldId id="290" r:id="rId26"/>
    <p:sldId id="903" r:id="rId27"/>
    <p:sldId id="448" r:id="rId28"/>
    <p:sldId id="2147309716" r:id="rId29"/>
    <p:sldId id="2147309696" r:id="rId30"/>
    <p:sldId id="2147309708" r:id="rId31"/>
    <p:sldId id="2147309694" r:id="rId32"/>
    <p:sldId id="2147309695" r:id="rId33"/>
    <p:sldId id="2147309709" r:id="rId34"/>
    <p:sldId id="905" r:id="rId35"/>
    <p:sldId id="2147309689" r:id="rId36"/>
    <p:sldId id="2076137513" r:id="rId37"/>
    <p:sldId id="1674" r:id="rId38"/>
    <p:sldId id="2147309690" r:id="rId39"/>
    <p:sldId id="2147309692" r:id="rId40"/>
    <p:sldId id="1657" r:id="rId41"/>
    <p:sldId id="2147309697" r:id="rId42"/>
    <p:sldId id="2147309698" r:id="rId43"/>
    <p:sldId id="1672" r:id="rId44"/>
    <p:sldId id="896" r:id="rId45"/>
    <p:sldId id="2147309701" r:id="rId46"/>
    <p:sldId id="2147309699" r:id="rId47"/>
    <p:sldId id="906" r:id="rId48"/>
    <p:sldId id="2147309700" r:id="rId49"/>
    <p:sldId id="1675" r:id="rId50"/>
    <p:sldId id="1677" r:id="rId51"/>
    <p:sldId id="1678" r:id="rId52"/>
    <p:sldId id="1685" r:id="rId53"/>
    <p:sldId id="1679" r:id="rId54"/>
    <p:sldId id="38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D85170-488F-3FBB-3AA2-247A766B72B8}" name="Lindsey C. Greene" initials="LG" userId="S::LIGREENE@CENTENE.com::7a66ad63-f40e-4ed1-a7bb-1190d60c8ee2" providerId="AD"/>
  <p188:author id="{F774C78A-69C0-7770-5435-B21E16979A2B}" name="Elizabeth Mech" initials="EM" userId="S::CN314563@centene.com::118825a9-1be0-4a03-90b4-fa477267c8c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06" d="100"/>
          <a:sy n="106" d="100"/>
        </p:scale>
        <p:origin x="1336"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8/10/relationships/authors" Targe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omments/modernComment_7FFD5886_BDD2FDC6.xml><?xml version="1.0" encoding="utf-8"?>
<p188:cmLst xmlns:a="http://schemas.openxmlformats.org/drawingml/2006/main" xmlns:r="http://schemas.openxmlformats.org/officeDocument/2006/relationships" xmlns:p188="http://schemas.microsoft.com/office/powerpoint/2018/8/main">
  <p188:cm id="{EEFAF971-06A1-4C9D-8CF8-DC98380F9F14}" authorId="{D7D85170-488F-3FBB-3AA2-247A766B72B8}" created="2025-11-05T18:35:18.251">
    <pc:sldMkLst xmlns:pc="http://schemas.microsoft.com/office/powerpoint/2013/main/command">
      <pc:docMk/>
      <pc:sldMk cId="3184721350" sldId="2147309702"/>
    </pc:sldMkLst>
    <p188:txBody>
      <a:bodyPr/>
      <a:lstStyle/>
      <a:p>
        <a:r>
          <a:rPr lang="en-US"/>
          <a:t>Please review this carefully for your MCO</a:t>
        </a:r>
      </a:p>
    </p188:txBody>
  </p188:cm>
</p188:cmLst>
</file>

<file path=ppt/comments/modernComment_68A_9E78E45C.xml><?xml version="1.0" encoding="utf-8"?>
<p188:cmLst xmlns:a="http://schemas.openxmlformats.org/drawingml/2006/main" xmlns:r="http://schemas.openxmlformats.org/officeDocument/2006/relationships" xmlns:p188="http://schemas.microsoft.com/office/powerpoint/2018/8/main">
  <p188:cm id="{A9FD7383-2ED3-4F0E-9D74-08D8D583AA92}" authorId="{D7D85170-488F-3FBB-3AA2-247A766B72B8}" created="2025-11-05T18:54:04.796">
    <ac:deMkLst xmlns:ac="http://schemas.microsoft.com/office/drawing/2013/main/command">
      <pc:docMk xmlns:pc="http://schemas.microsoft.com/office/powerpoint/2013/main/command"/>
      <pc:sldMk xmlns:pc="http://schemas.microsoft.com/office/powerpoint/2013/main/command" cId="2658722908" sldId="1674"/>
      <ac:spMk id="3" creationId="{63194B97-A2A0-2A4E-2DFB-1E3E0084B0E0}"/>
    </ac:deMkLst>
    <p188:txBody>
      <a:bodyPr/>
      <a:lstStyle/>
      <a:p>
        <a:r>
          <a:rPr lang="en-US"/>
          <a:t>I took the telehealth definition from resources found on the Telehealth HHS website</a:t>
        </a:r>
      </a:p>
    </p188:txBody>
  </p188:cm>
</p188:cmLst>
</file>

<file path=ppt/comments/modernComment_677_5FB69B9B.xml><?xml version="1.0" encoding="utf-8"?>
<p188:cmLst xmlns:a="http://schemas.openxmlformats.org/drawingml/2006/main" xmlns:r="http://schemas.openxmlformats.org/officeDocument/2006/relationships" xmlns:p188="http://schemas.microsoft.com/office/powerpoint/2018/8/main">
  <p188:cm id="{1241DC81-1655-4DDF-9D9C-514F38D28E09}" authorId="{F774C78A-69C0-7770-5435-B21E16979A2B}" created="2025-10-27T20:39:55.671">
    <pc:sldMkLst xmlns:pc="http://schemas.microsoft.com/office/powerpoint/2013/main/command">
      <pc:docMk/>
      <pc:sldMk cId="1605802907" sldId="1655"/>
    </pc:sldMkLst>
    <p188:txBody>
      <a:bodyPr/>
      <a:lstStyle/>
      <a:p>
        <a:r>
          <a:rPr lang="en-US"/>
          <a:t>Can we make our logo slightly larger and align it left with the text? Or maybe even move it above?</a:t>
        </a:r>
      </a:p>
    </p188:txBody>
  </p188:cm>
</p188:cmLst>
</file>

<file path=ppt/comments/modernComment_688_DEC244D.xml><?xml version="1.0" encoding="utf-8"?>
<p188:cmLst xmlns:a="http://schemas.openxmlformats.org/drawingml/2006/main" xmlns:r="http://schemas.openxmlformats.org/officeDocument/2006/relationships" xmlns:p188="http://schemas.microsoft.com/office/powerpoint/2018/8/main">
  <p188:cm id="{414B07A4-131F-44D3-BB61-71A82ED7F786}" authorId="{D7D85170-488F-3FBB-3AA2-247A766B72B8}" created="2025-11-05T19:28:01.426">
    <ac:txMkLst xmlns:ac="http://schemas.microsoft.com/office/drawing/2013/main/command">
      <pc:docMk xmlns:pc="http://schemas.microsoft.com/office/powerpoint/2013/main/command"/>
      <pc:sldMk xmlns:pc="http://schemas.microsoft.com/office/powerpoint/2013/main/command" cId="233579597" sldId="1672"/>
      <ac:spMk id="3" creationId="{F5E2923A-8611-2F18-9923-5593B4793935}"/>
      <ac:txMk cp="605" len="168">
        <ac:context len="774" hash="1234200470"/>
      </ac:txMk>
    </ac:txMkLst>
    <p188:pos x="8429252" y="3142178"/>
    <p188:txBody>
      <a:bodyPr/>
      <a:lstStyle/>
      <a:p>
        <a:r>
          <a:rPr lang="en-US"/>
          <a:t>I was trying to remember what the point of including Critical Incidents was, so I took a look at the SOW and MOU. There is language in the SOW under Communication and Coordination that CCHs will report critical incidents to MCOs and that MCOs will report critical incidents to the CCHs (I’m assuming only in the situation where we have mutual clients). It also says the process for reporting critical incidents will be aligned across all 9 CCHs and 5 MCOs. We may need to have some follow up calls with the ACHs to align on this process. </a:t>
        </a:r>
      </a:p>
    </p188:txBody>
  </p188:cm>
</p188:cmLst>
</file>

<file path=ppt/diagrams/_rels/data2.xml.rels><?xml version="1.0" encoding="UTF-8" standalone="yes"?>
<Relationships xmlns="http://schemas.openxmlformats.org/package/2006/relationships"><Relationship Id="rId3" Type="http://schemas.openxmlformats.org/officeDocument/2006/relationships/hyperlink" Target="https://www.boulder.care/get-started" TargetMode="External"/><Relationship Id="rId2" Type="http://schemas.openxmlformats.org/officeDocument/2006/relationships/hyperlink" Target="https://www.brightside.com/?utm_source=chpw" TargetMode="External"/><Relationship Id="rId1" Type="http://schemas.openxmlformats.org/officeDocument/2006/relationships/hyperlink" Target="https://www.chpwvirtualcare.org/landing/chpw" TargetMode="External"/><Relationship Id="rId5" Type="http://schemas.openxmlformats.org/officeDocument/2006/relationships/hyperlink" Target="https://linktocarewa.org/" TargetMode="External"/><Relationship Id="rId4" Type="http://schemas.openxmlformats.org/officeDocument/2006/relationships/hyperlink" Target="https://app.charliehealth.com/intake" TargetMode="External"/></Relationships>
</file>

<file path=ppt/diagrams/_rels/data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_rels/drawing2.xml.rels><?xml version="1.0" encoding="UTF-8" standalone="yes"?>
<Relationships xmlns="http://schemas.openxmlformats.org/package/2006/relationships"><Relationship Id="rId3" Type="http://schemas.openxmlformats.org/officeDocument/2006/relationships/hyperlink" Target="https://www.boulder.care/get-started" TargetMode="External"/><Relationship Id="rId2" Type="http://schemas.openxmlformats.org/officeDocument/2006/relationships/hyperlink" Target="https://www.brightside.com/?utm_source=chpw" TargetMode="External"/><Relationship Id="rId1" Type="http://schemas.openxmlformats.org/officeDocument/2006/relationships/hyperlink" Target="https://www.chpwvirtualcare.org/landing/chpw" TargetMode="External"/><Relationship Id="rId5" Type="http://schemas.openxmlformats.org/officeDocument/2006/relationships/hyperlink" Target="https://linktocarewa.org/" TargetMode="External"/><Relationship Id="rId4" Type="http://schemas.openxmlformats.org/officeDocument/2006/relationships/hyperlink" Target="https://app.charliehealth.com/intake" TargetMode="External"/></Relationships>
</file>

<file path=ppt/diagrams/_rels/drawing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D881EB-8494-46BC-948D-E8ED5A625D44}"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B568C53-98CA-4A91-B228-E6DDFE8F28C2}">
      <dgm:prSet/>
      <dgm:spPr/>
      <dgm:t>
        <a:bodyPr/>
        <a:lstStyle/>
        <a:p>
          <a:r>
            <a:rPr lang="en-US"/>
            <a:t>Medicaid Care Management</a:t>
          </a:r>
        </a:p>
      </dgm:t>
    </dgm:pt>
    <dgm:pt modelId="{BA13CC0F-F0D3-4004-8DA7-442D52417701}" type="parTrans" cxnId="{F6FBFAB8-E713-4FF6-8115-03DDD9A857DE}">
      <dgm:prSet/>
      <dgm:spPr/>
      <dgm:t>
        <a:bodyPr/>
        <a:lstStyle/>
        <a:p>
          <a:endParaRPr lang="en-US"/>
        </a:p>
      </dgm:t>
    </dgm:pt>
    <dgm:pt modelId="{65568D13-3455-4061-859F-59438E962AEE}" type="sibTrans" cxnId="{F6FBFAB8-E713-4FF6-8115-03DDD9A857DE}">
      <dgm:prSet/>
      <dgm:spPr/>
      <dgm:t>
        <a:bodyPr/>
        <a:lstStyle/>
        <a:p>
          <a:endParaRPr lang="en-US"/>
        </a:p>
      </dgm:t>
    </dgm:pt>
    <dgm:pt modelId="{4CE75A60-05D7-4C9D-9A52-5B2C5D64C2D9}">
      <dgm:prSet/>
      <dgm:spPr/>
      <dgm:t>
        <a:bodyPr/>
        <a:lstStyle/>
        <a:p>
          <a:r>
            <a:rPr lang="en-US" dirty="0"/>
            <a:t>Telephonic and field-based Care Management for all Medicaid members</a:t>
          </a:r>
        </a:p>
      </dgm:t>
    </dgm:pt>
    <dgm:pt modelId="{09554419-1AE0-40D9-8902-1C4881D51ADE}" type="parTrans" cxnId="{22788C90-D7DE-4B5D-8EAC-D494250DAAF7}">
      <dgm:prSet/>
      <dgm:spPr/>
      <dgm:t>
        <a:bodyPr/>
        <a:lstStyle/>
        <a:p>
          <a:endParaRPr lang="en-US"/>
        </a:p>
      </dgm:t>
    </dgm:pt>
    <dgm:pt modelId="{F44726C1-7CB0-4169-A3F7-FCDF47A9E249}" type="sibTrans" cxnId="{22788C90-D7DE-4B5D-8EAC-D494250DAAF7}">
      <dgm:prSet/>
      <dgm:spPr/>
      <dgm:t>
        <a:bodyPr/>
        <a:lstStyle/>
        <a:p>
          <a:endParaRPr lang="en-US"/>
        </a:p>
      </dgm:t>
    </dgm:pt>
    <dgm:pt modelId="{B9992757-BE34-4DFA-AD59-1135E27CD05F}">
      <dgm:prSet/>
      <dgm:spPr/>
      <dgm:t>
        <a:bodyPr/>
        <a:lstStyle/>
        <a:p>
          <a:r>
            <a:rPr lang="en-US" dirty="0"/>
            <a:t>Medicare/DSNP Care Management</a:t>
          </a:r>
        </a:p>
      </dgm:t>
    </dgm:pt>
    <dgm:pt modelId="{19577E7B-9C0E-4EE2-8A42-30142AA08704}" type="parTrans" cxnId="{876FEF2B-A0A3-4D19-9F41-81A7837B86C8}">
      <dgm:prSet/>
      <dgm:spPr/>
      <dgm:t>
        <a:bodyPr/>
        <a:lstStyle/>
        <a:p>
          <a:endParaRPr lang="en-US"/>
        </a:p>
      </dgm:t>
    </dgm:pt>
    <dgm:pt modelId="{D885A0D5-E803-4DF5-B8D2-4541DA9C5851}" type="sibTrans" cxnId="{876FEF2B-A0A3-4D19-9F41-81A7837B86C8}">
      <dgm:prSet/>
      <dgm:spPr/>
      <dgm:t>
        <a:bodyPr/>
        <a:lstStyle/>
        <a:p>
          <a:endParaRPr lang="en-US"/>
        </a:p>
      </dgm:t>
    </dgm:pt>
    <dgm:pt modelId="{490B18E1-404D-42A3-8470-66C11F403CEF}">
      <dgm:prSet/>
      <dgm:spPr/>
      <dgm:t>
        <a:bodyPr/>
        <a:lstStyle/>
        <a:p>
          <a:r>
            <a:rPr lang="en-US" dirty="0"/>
            <a:t>Telephonic Care Management for all Medicare and DSNP Members</a:t>
          </a:r>
        </a:p>
      </dgm:t>
    </dgm:pt>
    <dgm:pt modelId="{8AAFCE24-E24D-47F1-B296-10E04B287876}" type="parTrans" cxnId="{1B0B9DDB-ED9D-421F-ABA1-2E0C4942AD11}">
      <dgm:prSet/>
      <dgm:spPr/>
      <dgm:t>
        <a:bodyPr/>
        <a:lstStyle/>
        <a:p>
          <a:endParaRPr lang="en-US"/>
        </a:p>
      </dgm:t>
    </dgm:pt>
    <dgm:pt modelId="{1625378D-2ACC-41B6-9553-2D7B3670DA38}" type="sibTrans" cxnId="{1B0B9DDB-ED9D-421F-ABA1-2E0C4942AD11}">
      <dgm:prSet/>
      <dgm:spPr/>
      <dgm:t>
        <a:bodyPr/>
        <a:lstStyle/>
        <a:p>
          <a:endParaRPr lang="en-US"/>
        </a:p>
      </dgm:t>
    </dgm:pt>
    <dgm:pt modelId="{41E7E962-AA29-4E5F-9588-A2BAE50EF76A}">
      <dgm:prSet/>
      <dgm:spPr/>
      <dgm:t>
        <a:bodyPr/>
        <a:lstStyle/>
        <a:p>
          <a:r>
            <a:rPr lang="en-US"/>
            <a:t>Special Programs</a:t>
          </a:r>
        </a:p>
      </dgm:t>
    </dgm:pt>
    <dgm:pt modelId="{273B5252-73FC-4900-BAD4-D7C686C09F7B}" type="parTrans" cxnId="{96A5E935-D75B-4FE9-9AEC-E5C539C6E04B}">
      <dgm:prSet/>
      <dgm:spPr/>
      <dgm:t>
        <a:bodyPr/>
        <a:lstStyle/>
        <a:p>
          <a:endParaRPr lang="en-US"/>
        </a:p>
      </dgm:t>
    </dgm:pt>
    <dgm:pt modelId="{FFAF6586-246E-441F-BAC5-5BADE27C0979}" type="sibTrans" cxnId="{96A5E935-D75B-4FE9-9AEC-E5C539C6E04B}">
      <dgm:prSet/>
      <dgm:spPr/>
      <dgm:t>
        <a:bodyPr/>
        <a:lstStyle/>
        <a:p>
          <a:endParaRPr lang="en-US"/>
        </a:p>
      </dgm:t>
    </dgm:pt>
    <dgm:pt modelId="{2B74AD8B-94C8-4BDE-B8DF-4C2F03D1B3FB}">
      <dgm:prSet/>
      <dgm:spPr/>
      <dgm:t>
        <a:bodyPr/>
        <a:lstStyle/>
        <a:p>
          <a:r>
            <a:rPr lang="en-US" dirty="0"/>
            <a:t>Carceral Transitions</a:t>
          </a:r>
        </a:p>
      </dgm:t>
    </dgm:pt>
    <dgm:pt modelId="{95D97342-7744-410D-9BAB-954FA6CE468C}" type="parTrans" cxnId="{950AD2CD-BB82-458B-9C01-71ED4FCA0BDF}">
      <dgm:prSet/>
      <dgm:spPr/>
      <dgm:t>
        <a:bodyPr/>
        <a:lstStyle/>
        <a:p>
          <a:endParaRPr lang="en-US"/>
        </a:p>
      </dgm:t>
    </dgm:pt>
    <dgm:pt modelId="{2B826198-68CF-411D-972C-061C38B35F21}" type="sibTrans" cxnId="{950AD2CD-BB82-458B-9C01-71ED4FCA0BDF}">
      <dgm:prSet/>
      <dgm:spPr/>
      <dgm:t>
        <a:bodyPr/>
        <a:lstStyle/>
        <a:p>
          <a:endParaRPr lang="en-US"/>
        </a:p>
      </dgm:t>
    </dgm:pt>
    <dgm:pt modelId="{2F9995E8-3E10-40C8-82FF-D81AF63AF55B}">
      <dgm:prSet/>
      <dgm:spPr/>
      <dgm:t>
        <a:bodyPr/>
        <a:lstStyle/>
        <a:p>
          <a:r>
            <a:rPr lang="en-US" dirty="0"/>
            <a:t>Patient Review and Coordination (PRC)*</a:t>
          </a:r>
        </a:p>
      </dgm:t>
    </dgm:pt>
    <dgm:pt modelId="{B716CABD-38D4-414D-A478-579EED33E68E}" type="parTrans" cxnId="{74CD1CEA-193B-4298-AF41-75AA1C7B0AB5}">
      <dgm:prSet/>
      <dgm:spPr/>
      <dgm:t>
        <a:bodyPr/>
        <a:lstStyle/>
        <a:p>
          <a:endParaRPr lang="en-US"/>
        </a:p>
      </dgm:t>
    </dgm:pt>
    <dgm:pt modelId="{2ACD8BB3-5D71-4291-B093-4120AEEB67AB}" type="sibTrans" cxnId="{74CD1CEA-193B-4298-AF41-75AA1C7B0AB5}">
      <dgm:prSet/>
      <dgm:spPr/>
      <dgm:t>
        <a:bodyPr/>
        <a:lstStyle/>
        <a:p>
          <a:endParaRPr lang="en-US"/>
        </a:p>
      </dgm:t>
    </dgm:pt>
    <dgm:pt modelId="{46E8AC8C-B8BE-4E37-8276-B5FB7AAB0757}">
      <dgm:prSet/>
      <dgm:spPr/>
      <dgm:t>
        <a:bodyPr/>
        <a:lstStyle/>
        <a:p>
          <a:r>
            <a:rPr lang="en-US" dirty="0"/>
            <a:t>Transitions of Care</a:t>
          </a:r>
        </a:p>
      </dgm:t>
    </dgm:pt>
    <dgm:pt modelId="{A8C9B94B-2F7B-4038-AFE3-9F5C3169F4C1}" type="parTrans" cxnId="{551E1B0E-7CCB-48AC-A0DE-3BD292182289}">
      <dgm:prSet/>
      <dgm:spPr/>
      <dgm:t>
        <a:bodyPr/>
        <a:lstStyle/>
        <a:p>
          <a:endParaRPr lang="en-US"/>
        </a:p>
      </dgm:t>
    </dgm:pt>
    <dgm:pt modelId="{61801AC7-DC16-4798-AB80-397D62DC62E2}" type="sibTrans" cxnId="{551E1B0E-7CCB-48AC-A0DE-3BD292182289}">
      <dgm:prSet/>
      <dgm:spPr/>
      <dgm:t>
        <a:bodyPr/>
        <a:lstStyle/>
        <a:p>
          <a:endParaRPr lang="en-US"/>
        </a:p>
      </dgm:t>
    </dgm:pt>
    <dgm:pt modelId="{46FFA30B-F257-49F9-9C5B-E1064CE953DD}">
      <dgm:prSet/>
      <dgm:spPr/>
      <dgm:t>
        <a:bodyPr/>
        <a:lstStyle/>
        <a:p>
          <a:r>
            <a:rPr lang="en-US"/>
            <a:t>Community Support Services</a:t>
          </a:r>
        </a:p>
      </dgm:t>
    </dgm:pt>
    <dgm:pt modelId="{5FA6F197-30A6-40F1-A002-BF3F543432BA}" type="parTrans" cxnId="{582CE93F-8C32-4E51-B5F6-40B642522B17}">
      <dgm:prSet/>
      <dgm:spPr/>
      <dgm:t>
        <a:bodyPr/>
        <a:lstStyle/>
        <a:p>
          <a:endParaRPr lang="en-US"/>
        </a:p>
      </dgm:t>
    </dgm:pt>
    <dgm:pt modelId="{6746D618-3DE0-4F66-B7C0-AE8559B9F77C}" type="sibTrans" cxnId="{582CE93F-8C32-4E51-B5F6-40B642522B17}">
      <dgm:prSet/>
      <dgm:spPr/>
      <dgm:t>
        <a:bodyPr/>
        <a:lstStyle/>
        <a:p>
          <a:endParaRPr lang="en-US"/>
        </a:p>
      </dgm:t>
    </dgm:pt>
    <dgm:pt modelId="{B4A4404E-ACEB-4A70-AA45-AD3F86B0CB0A}">
      <dgm:prSet/>
      <dgm:spPr/>
      <dgm:t>
        <a:bodyPr/>
        <a:lstStyle/>
        <a:p>
          <a:r>
            <a:rPr lang="en-US" dirty="0"/>
            <a:t>Field-Based Community Health Workers</a:t>
          </a:r>
        </a:p>
      </dgm:t>
    </dgm:pt>
    <dgm:pt modelId="{ADD11AD6-FB3C-479D-A892-BB5368737617}" type="parTrans" cxnId="{E8B07355-3135-4210-9FF9-2DC6ED0D490E}">
      <dgm:prSet/>
      <dgm:spPr/>
      <dgm:t>
        <a:bodyPr/>
        <a:lstStyle/>
        <a:p>
          <a:endParaRPr lang="en-US"/>
        </a:p>
      </dgm:t>
    </dgm:pt>
    <dgm:pt modelId="{085045D4-8FD2-4AEE-8F70-9947797FC0BC}" type="sibTrans" cxnId="{E8B07355-3135-4210-9FF9-2DC6ED0D490E}">
      <dgm:prSet/>
      <dgm:spPr/>
      <dgm:t>
        <a:bodyPr/>
        <a:lstStyle/>
        <a:p>
          <a:endParaRPr lang="en-US"/>
        </a:p>
      </dgm:t>
    </dgm:pt>
    <dgm:pt modelId="{788644ED-A2F3-4717-B66F-51E1C5B3AEDC}">
      <dgm:prSet/>
      <dgm:spPr/>
      <dgm:t>
        <a:bodyPr/>
        <a:lstStyle/>
        <a:p>
          <a:r>
            <a:rPr lang="en-US"/>
            <a:t>Wellness and Chronic Conditions</a:t>
          </a:r>
        </a:p>
      </dgm:t>
    </dgm:pt>
    <dgm:pt modelId="{1B555CA1-FB47-4D5A-B63B-089FC3EC45F3}" type="parTrans" cxnId="{81EBE585-E2A4-4ED6-9198-FE1275EDA5A3}">
      <dgm:prSet/>
      <dgm:spPr/>
      <dgm:t>
        <a:bodyPr/>
        <a:lstStyle/>
        <a:p>
          <a:endParaRPr lang="en-US"/>
        </a:p>
      </dgm:t>
    </dgm:pt>
    <dgm:pt modelId="{473FD7BF-8A51-4818-A597-8AEB2F208A65}" type="sibTrans" cxnId="{81EBE585-E2A4-4ED6-9198-FE1275EDA5A3}">
      <dgm:prSet/>
      <dgm:spPr/>
      <dgm:t>
        <a:bodyPr/>
        <a:lstStyle/>
        <a:p>
          <a:endParaRPr lang="en-US"/>
        </a:p>
      </dgm:t>
    </dgm:pt>
    <dgm:pt modelId="{66D82BD1-A55D-4028-B61D-5884491FE054}">
      <dgm:prSet/>
      <dgm:spPr/>
      <dgm:t>
        <a:bodyPr/>
        <a:lstStyle/>
        <a:p>
          <a:r>
            <a:rPr lang="en-US"/>
            <a:t>Maternal Child Health</a:t>
          </a:r>
        </a:p>
      </dgm:t>
    </dgm:pt>
    <dgm:pt modelId="{8310CFFB-C88A-49F8-B1EF-77623CAFA628}" type="parTrans" cxnId="{30252FB5-E055-4588-9395-ED0651E09311}">
      <dgm:prSet/>
      <dgm:spPr/>
      <dgm:t>
        <a:bodyPr/>
        <a:lstStyle/>
        <a:p>
          <a:endParaRPr lang="en-US"/>
        </a:p>
      </dgm:t>
    </dgm:pt>
    <dgm:pt modelId="{3468D921-FB0A-4C60-B6D3-881DF98498CF}" type="sibTrans" cxnId="{30252FB5-E055-4588-9395-ED0651E09311}">
      <dgm:prSet/>
      <dgm:spPr/>
      <dgm:t>
        <a:bodyPr/>
        <a:lstStyle/>
        <a:p>
          <a:endParaRPr lang="en-US"/>
        </a:p>
      </dgm:t>
    </dgm:pt>
    <dgm:pt modelId="{49AB62A6-1662-49E5-BE07-186C40AA8201}">
      <dgm:prSet/>
      <dgm:spPr/>
      <dgm:t>
        <a:bodyPr/>
        <a:lstStyle/>
        <a:p>
          <a:r>
            <a:rPr lang="en-US"/>
            <a:t>Diabetes Care Program</a:t>
          </a:r>
        </a:p>
      </dgm:t>
    </dgm:pt>
    <dgm:pt modelId="{737ACECA-BE15-42E0-A3BF-28AB5C51CDAC}" type="parTrans" cxnId="{0A6F6D9B-E0FC-4901-8214-DC575F7F3052}">
      <dgm:prSet/>
      <dgm:spPr/>
      <dgm:t>
        <a:bodyPr/>
        <a:lstStyle/>
        <a:p>
          <a:endParaRPr lang="en-US"/>
        </a:p>
      </dgm:t>
    </dgm:pt>
    <dgm:pt modelId="{EA5D97DF-3245-4E93-B952-157305D78658}" type="sibTrans" cxnId="{0A6F6D9B-E0FC-4901-8214-DC575F7F3052}">
      <dgm:prSet/>
      <dgm:spPr/>
      <dgm:t>
        <a:bodyPr/>
        <a:lstStyle/>
        <a:p>
          <a:endParaRPr lang="en-US"/>
        </a:p>
      </dgm:t>
    </dgm:pt>
    <dgm:pt modelId="{4DAE026A-166A-4AB6-B192-D453C64514B6}">
      <dgm:prSet/>
      <dgm:spPr/>
      <dgm:t>
        <a:bodyPr/>
        <a:lstStyle/>
        <a:p>
          <a:r>
            <a:rPr lang="en-US"/>
            <a:t>Health Homes</a:t>
          </a:r>
        </a:p>
      </dgm:t>
    </dgm:pt>
    <dgm:pt modelId="{A83C2194-9FC3-4FA4-9287-FA08E9904CCA}" type="parTrans" cxnId="{A4C83C1A-AFE9-4395-B7F1-280D1289C9FF}">
      <dgm:prSet/>
      <dgm:spPr/>
      <dgm:t>
        <a:bodyPr/>
        <a:lstStyle/>
        <a:p>
          <a:endParaRPr lang="en-US"/>
        </a:p>
      </dgm:t>
    </dgm:pt>
    <dgm:pt modelId="{3E254D89-6349-4EA2-8C60-EB178AD6D1F6}" type="sibTrans" cxnId="{A4C83C1A-AFE9-4395-B7F1-280D1289C9FF}">
      <dgm:prSet/>
      <dgm:spPr/>
      <dgm:t>
        <a:bodyPr/>
        <a:lstStyle/>
        <a:p>
          <a:endParaRPr lang="en-US"/>
        </a:p>
      </dgm:t>
    </dgm:pt>
    <dgm:pt modelId="{08966BC1-75B2-48EC-9223-E443788A9277}">
      <dgm:prSet/>
      <dgm:spPr/>
      <dgm:t>
        <a:bodyPr/>
        <a:lstStyle/>
        <a:p>
          <a:r>
            <a:rPr lang="en-US"/>
            <a:t>Health Risk Assessment Team</a:t>
          </a:r>
        </a:p>
      </dgm:t>
    </dgm:pt>
    <dgm:pt modelId="{60540E17-24A9-4F8C-91D5-3E857D6D8815}" type="parTrans" cxnId="{8ACD3B3C-2E00-425D-95F2-FFEC3D6CD572}">
      <dgm:prSet/>
      <dgm:spPr/>
      <dgm:t>
        <a:bodyPr/>
        <a:lstStyle/>
        <a:p>
          <a:endParaRPr lang="en-US"/>
        </a:p>
      </dgm:t>
    </dgm:pt>
    <dgm:pt modelId="{E4FD70BA-5122-4A0F-9FA2-CD1AE3BAC602}" type="sibTrans" cxnId="{8ACD3B3C-2E00-425D-95F2-FFEC3D6CD572}">
      <dgm:prSet/>
      <dgm:spPr/>
      <dgm:t>
        <a:bodyPr/>
        <a:lstStyle/>
        <a:p>
          <a:endParaRPr lang="en-US"/>
        </a:p>
      </dgm:t>
    </dgm:pt>
    <dgm:pt modelId="{6590CA49-CA29-448A-8F42-8D227699F86D}" type="pres">
      <dgm:prSet presAssocID="{ABD881EB-8494-46BC-948D-E8ED5A625D44}" presName="linear" presStyleCnt="0">
        <dgm:presLayoutVars>
          <dgm:animLvl val="lvl"/>
          <dgm:resizeHandles val="exact"/>
        </dgm:presLayoutVars>
      </dgm:prSet>
      <dgm:spPr/>
    </dgm:pt>
    <dgm:pt modelId="{8D88AFD3-5B59-4AF3-8130-0A8E5410EEFB}" type="pres">
      <dgm:prSet presAssocID="{DB568C53-98CA-4A91-B228-E6DDFE8F28C2}" presName="parentText" presStyleLbl="node1" presStyleIdx="0" presStyleCnt="6">
        <dgm:presLayoutVars>
          <dgm:chMax val="0"/>
          <dgm:bulletEnabled val="1"/>
        </dgm:presLayoutVars>
      </dgm:prSet>
      <dgm:spPr/>
    </dgm:pt>
    <dgm:pt modelId="{AD25C8DE-1FDC-4D48-859C-85CBF2070C0D}" type="pres">
      <dgm:prSet presAssocID="{DB568C53-98CA-4A91-B228-E6DDFE8F28C2}" presName="childText" presStyleLbl="revTx" presStyleIdx="0" presStyleCnt="5">
        <dgm:presLayoutVars>
          <dgm:bulletEnabled val="1"/>
        </dgm:presLayoutVars>
      </dgm:prSet>
      <dgm:spPr/>
    </dgm:pt>
    <dgm:pt modelId="{1AF0B6DB-3E61-479F-B1B6-3996CA168C9F}" type="pres">
      <dgm:prSet presAssocID="{B9992757-BE34-4DFA-AD59-1135E27CD05F}" presName="parentText" presStyleLbl="node1" presStyleIdx="1" presStyleCnt="6">
        <dgm:presLayoutVars>
          <dgm:chMax val="0"/>
          <dgm:bulletEnabled val="1"/>
        </dgm:presLayoutVars>
      </dgm:prSet>
      <dgm:spPr/>
    </dgm:pt>
    <dgm:pt modelId="{EFDC7FD4-92CC-481A-B7D5-DDCA8E693DB1}" type="pres">
      <dgm:prSet presAssocID="{B9992757-BE34-4DFA-AD59-1135E27CD05F}" presName="childText" presStyleLbl="revTx" presStyleIdx="1" presStyleCnt="5">
        <dgm:presLayoutVars>
          <dgm:bulletEnabled val="1"/>
        </dgm:presLayoutVars>
      </dgm:prSet>
      <dgm:spPr/>
    </dgm:pt>
    <dgm:pt modelId="{81F06760-E10F-432F-8719-6EE19A5BABC3}" type="pres">
      <dgm:prSet presAssocID="{41E7E962-AA29-4E5F-9588-A2BAE50EF76A}" presName="parentText" presStyleLbl="node1" presStyleIdx="2" presStyleCnt="6">
        <dgm:presLayoutVars>
          <dgm:chMax val="0"/>
          <dgm:bulletEnabled val="1"/>
        </dgm:presLayoutVars>
      </dgm:prSet>
      <dgm:spPr/>
    </dgm:pt>
    <dgm:pt modelId="{B1950EB9-D9CF-4243-B499-A15D48DBEC44}" type="pres">
      <dgm:prSet presAssocID="{41E7E962-AA29-4E5F-9588-A2BAE50EF76A}" presName="childText" presStyleLbl="revTx" presStyleIdx="2" presStyleCnt="5">
        <dgm:presLayoutVars>
          <dgm:bulletEnabled val="1"/>
        </dgm:presLayoutVars>
      </dgm:prSet>
      <dgm:spPr/>
    </dgm:pt>
    <dgm:pt modelId="{A1F1BEB4-032D-4BD8-A5EE-EE17D9E6047D}" type="pres">
      <dgm:prSet presAssocID="{46FFA30B-F257-49F9-9C5B-E1064CE953DD}" presName="parentText" presStyleLbl="node1" presStyleIdx="3" presStyleCnt="6">
        <dgm:presLayoutVars>
          <dgm:chMax val="0"/>
          <dgm:bulletEnabled val="1"/>
        </dgm:presLayoutVars>
      </dgm:prSet>
      <dgm:spPr/>
    </dgm:pt>
    <dgm:pt modelId="{7CA2606B-8E6E-4FF7-849B-62BFEABCEA9D}" type="pres">
      <dgm:prSet presAssocID="{46FFA30B-F257-49F9-9C5B-E1064CE953DD}" presName="childText" presStyleLbl="revTx" presStyleIdx="3" presStyleCnt="5">
        <dgm:presLayoutVars>
          <dgm:bulletEnabled val="1"/>
        </dgm:presLayoutVars>
      </dgm:prSet>
      <dgm:spPr/>
    </dgm:pt>
    <dgm:pt modelId="{7EEC647D-C9DD-41DB-A740-DFDDDD529B41}" type="pres">
      <dgm:prSet presAssocID="{788644ED-A2F3-4717-B66F-51E1C5B3AEDC}" presName="parentText" presStyleLbl="node1" presStyleIdx="4" presStyleCnt="6">
        <dgm:presLayoutVars>
          <dgm:chMax val="0"/>
          <dgm:bulletEnabled val="1"/>
        </dgm:presLayoutVars>
      </dgm:prSet>
      <dgm:spPr/>
    </dgm:pt>
    <dgm:pt modelId="{6CFAEA25-1248-410E-AE3C-B8EB2C81A4FA}" type="pres">
      <dgm:prSet presAssocID="{788644ED-A2F3-4717-B66F-51E1C5B3AEDC}" presName="childText" presStyleLbl="revTx" presStyleIdx="4" presStyleCnt="5">
        <dgm:presLayoutVars>
          <dgm:bulletEnabled val="1"/>
        </dgm:presLayoutVars>
      </dgm:prSet>
      <dgm:spPr/>
    </dgm:pt>
    <dgm:pt modelId="{335DE6E5-E6CF-4728-A65E-B044929375C7}" type="pres">
      <dgm:prSet presAssocID="{08966BC1-75B2-48EC-9223-E443788A9277}" presName="parentText" presStyleLbl="node1" presStyleIdx="5" presStyleCnt="6">
        <dgm:presLayoutVars>
          <dgm:chMax val="0"/>
          <dgm:bulletEnabled val="1"/>
        </dgm:presLayoutVars>
      </dgm:prSet>
      <dgm:spPr/>
    </dgm:pt>
  </dgm:ptLst>
  <dgm:cxnLst>
    <dgm:cxn modelId="{551E1B0E-7CCB-48AC-A0DE-3BD292182289}" srcId="{41E7E962-AA29-4E5F-9588-A2BAE50EF76A}" destId="{46E8AC8C-B8BE-4E37-8276-B5FB7AAB0757}" srcOrd="2" destOrd="0" parTransId="{A8C9B94B-2F7B-4038-AFE3-9F5C3169F4C1}" sibTransId="{61801AC7-DC16-4798-AB80-397D62DC62E2}"/>
    <dgm:cxn modelId="{A4C83C1A-AFE9-4395-B7F1-280D1289C9FF}" srcId="{788644ED-A2F3-4717-B66F-51E1C5B3AEDC}" destId="{4DAE026A-166A-4AB6-B192-D453C64514B6}" srcOrd="2" destOrd="0" parTransId="{A83C2194-9FC3-4FA4-9287-FA08E9904CCA}" sibTransId="{3E254D89-6349-4EA2-8C60-EB178AD6D1F6}"/>
    <dgm:cxn modelId="{0DECBC1C-0436-44D5-9CC3-7B1BD70C160F}" type="presOf" srcId="{49AB62A6-1662-49E5-BE07-186C40AA8201}" destId="{6CFAEA25-1248-410E-AE3C-B8EB2C81A4FA}" srcOrd="0" destOrd="1" presId="urn:microsoft.com/office/officeart/2005/8/layout/vList2"/>
    <dgm:cxn modelId="{876FEF2B-A0A3-4D19-9F41-81A7837B86C8}" srcId="{ABD881EB-8494-46BC-948D-E8ED5A625D44}" destId="{B9992757-BE34-4DFA-AD59-1135E27CD05F}" srcOrd="1" destOrd="0" parTransId="{19577E7B-9C0E-4EE2-8A42-30142AA08704}" sibTransId="{D885A0D5-E803-4DF5-B8D2-4541DA9C5851}"/>
    <dgm:cxn modelId="{96A5E935-D75B-4FE9-9AEC-E5C539C6E04B}" srcId="{ABD881EB-8494-46BC-948D-E8ED5A625D44}" destId="{41E7E962-AA29-4E5F-9588-A2BAE50EF76A}" srcOrd="2" destOrd="0" parTransId="{273B5252-73FC-4900-BAD4-D7C686C09F7B}" sibTransId="{FFAF6586-246E-441F-BAC5-5BADE27C0979}"/>
    <dgm:cxn modelId="{8ACD3B3C-2E00-425D-95F2-FFEC3D6CD572}" srcId="{ABD881EB-8494-46BC-948D-E8ED5A625D44}" destId="{08966BC1-75B2-48EC-9223-E443788A9277}" srcOrd="5" destOrd="0" parTransId="{60540E17-24A9-4F8C-91D5-3E857D6D8815}" sibTransId="{E4FD70BA-5122-4A0F-9FA2-CD1AE3BAC602}"/>
    <dgm:cxn modelId="{582CE93F-8C32-4E51-B5F6-40B642522B17}" srcId="{ABD881EB-8494-46BC-948D-E8ED5A625D44}" destId="{46FFA30B-F257-49F9-9C5B-E1064CE953DD}" srcOrd="3" destOrd="0" parTransId="{5FA6F197-30A6-40F1-A002-BF3F543432BA}" sibTransId="{6746D618-3DE0-4F66-B7C0-AE8559B9F77C}"/>
    <dgm:cxn modelId="{4561CE4D-9A33-499C-BF96-C2915045D0C4}" type="presOf" srcId="{490B18E1-404D-42A3-8470-66C11F403CEF}" destId="{EFDC7FD4-92CC-481A-B7D5-DDCA8E693DB1}" srcOrd="0" destOrd="0" presId="urn:microsoft.com/office/officeart/2005/8/layout/vList2"/>
    <dgm:cxn modelId="{4081BF50-E02C-4B5F-9929-C3BA0D8CDA92}" type="presOf" srcId="{08966BC1-75B2-48EC-9223-E443788A9277}" destId="{335DE6E5-E6CF-4728-A65E-B044929375C7}" srcOrd="0" destOrd="0" presId="urn:microsoft.com/office/officeart/2005/8/layout/vList2"/>
    <dgm:cxn modelId="{E8B07355-3135-4210-9FF9-2DC6ED0D490E}" srcId="{46FFA30B-F257-49F9-9C5B-E1064CE953DD}" destId="{B4A4404E-ACEB-4A70-AA45-AD3F86B0CB0A}" srcOrd="0" destOrd="0" parTransId="{ADD11AD6-FB3C-479D-A892-BB5368737617}" sibTransId="{085045D4-8FD2-4AEE-8F70-9947797FC0BC}"/>
    <dgm:cxn modelId="{91473066-85CE-4CA4-981E-336A31348D44}" type="presOf" srcId="{41E7E962-AA29-4E5F-9588-A2BAE50EF76A}" destId="{81F06760-E10F-432F-8719-6EE19A5BABC3}" srcOrd="0" destOrd="0" presId="urn:microsoft.com/office/officeart/2005/8/layout/vList2"/>
    <dgm:cxn modelId="{1EFD997A-5F8B-4791-B934-70F83073C3D9}" type="presOf" srcId="{4CE75A60-05D7-4C9D-9A52-5B2C5D64C2D9}" destId="{AD25C8DE-1FDC-4D48-859C-85CBF2070C0D}" srcOrd="0" destOrd="0" presId="urn:microsoft.com/office/officeart/2005/8/layout/vList2"/>
    <dgm:cxn modelId="{FA57547C-C357-42D5-978C-96B982E67681}" type="presOf" srcId="{66D82BD1-A55D-4028-B61D-5884491FE054}" destId="{6CFAEA25-1248-410E-AE3C-B8EB2C81A4FA}" srcOrd="0" destOrd="0" presId="urn:microsoft.com/office/officeart/2005/8/layout/vList2"/>
    <dgm:cxn modelId="{81EBE585-E2A4-4ED6-9198-FE1275EDA5A3}" srcId="{ABD881EB-8494-46BC-948D-E8ED5A625D44}" destId="{788644ED-A2F3-4717-B66F-51E1C5B3AEDC}" srcOrd="4" destOrd="0" parTransId="{1B555CA1-FB47-4D5A-B63B-089FC3EC45F3}" sibTransId="{473FD7BF-8A51-4818-A597-8AEB2F208A65}"/>
    <dgm:cxn modelId="{041E048C-96BA-4248-8952-87D3F0EF7DE4}" type="presOf" srcId="{DB568C53-98CA-4A91-B228-E6DDFE8F28C2}" destId="{8D88AFD3-5B59-4AF3-8130-0A8E5410EEFB}" srcOrd="0" destOrd="0" presId="urn:microsoft.com/office/officeart/2005/8/layout/vList2"/>
    <dgm:cxn modelId="{F89B848D-29F6-4BB9-940D-C46D4C88F6F1}" type="presOf" srcId="{B9992757-BE34-4DFA-AD59-1135E27CD05F}" destId="{1AF0B6DB-3E61-479F-B1B6-3996CA168C9F}" srcOrd="0" destOrd="0" presId="urn:microsoft.com/office/officeart/2005/8/layout/vList2"/>
    <dgm:cxn modelId="{22788C90-D7DE-4B5D-8EAC-D494250DAAF7}" srcId="{DB568C53-98CA-4A91-B228-E6DDFE8F28C2}" destId="{4CE75A60-05D7-4C9D-9A52-5B2C5D64C2D9}" srcOrd="0" destOrd="0" parTransId="{09554419-1AE0-40D9-8902-1C4881D51ADE}" sibTransId="{F44726C1-7CB0-4169-A3F7-FCDF47A9E249}"/>
    <dgm:cxn modelId="{0A6F6D9B-E0FC-4901-8214-DC575F7F3052}" srcId="{788644ED-A2F3-4717-B66F-51E1C5B3AEDC}" destId="{49AB62A6-1662-49E5-BE07-186C40AA8201}" srcOrd="1" destOrd="0" parTransId="{737ACECA-BE15-42E0-A3BF-28AB5C51CDAC}" sibTransId="{EA5D97DF-3245-4E93-B952-157305D78658}"/>
    <dgm:cxn modelId="{C875239C-0F83-4EF0-894A-0F44D2543153}" type="presOf" srcId="{788644ED-A2F3-4717-B66F-51E1C5B3AEDC}" destId="{7EEC647D-C9DD-41DB-A740-DFDDDD529B41}" srcOrd="0" destOrd="0" presId="urn:microsoft.com/office/officeart/2005/8/layout/vList2"/>
    <dgm:cxn modelId="{6B374C9D-38BF-40E4-A2D9-D23E271C03E6}" type="presOf" srcId="{46E8AC8C-B8BE-4E37-8276-B5FB7AAB0757}" destId="{B1950EB9-D9CF-4243-B499-A15D48DBEC44}" srcOrd="0" destOrd="2" presId="urn:microsoft.com/office/officeart/2005/8/layout/vList2"/>
    <dgm:cxn modelId="{E6C415B1-6EF1-495D-AA9A-682B46AF71C8}" type="presOf" srcId="{ABD881EB-8494-46BC-948D-E8ED5A625D44}" destId="{6590CA49-CA29-448A-8F42-8D227699F86D}" srcOrd="0" destOrd="0" presId="urn:microsoft.com/office/officeart/2005/8/layout/vList2"/>
    <dgm:cxn modelId="{30252FB5-E055-4588-9395-ED0651E09311}" srcId="{788644ED-A2F3-4717-B66F-51E1C5B3AEDC}" destId="{66D82BD1-A55D-4028-B61D-5884491FE054}" srcOrd="0" destOrd="0" parTransId="{8310CFFB-C88A-49F8-B1EF-77623CAFA628}" sibTransId="{3468D921-FB0A-4C60-B6D3-881DF98498CF}"/>
    <dgm:cxn modelId="{F6FBFAB8-E713-4FF6-8115-03DDD9A857DE}" srcId="{ABD881EB-8494-46BC-948D-E8ED5A625D44}" destId="{DB568C53-98CA-4A91-B228-E6DDFE8F28C2}" srcOrd="0" destOrd="0" parTransId="{BA13CC0F-F0D3-4004-8DA7-442D52417701}" sibTransId="{65568D13-3455-4061-859F-59438E962AEE}"/>
    <dgm:cxn modelId="{950AD2CD-BB82-458B-9C01-71ED4FCA0BDF}" srcId="{41E7E962-AA29-4E5F-9588-A2BAE50EF76A}" destId="{2B74AD8B-94C8-4BDE-B8DF-4C2F03D1B3FB}" srcOrd="0" destOrd="0" parTransId="{95D97342-7744-410D-9BAB-954FA6CE468C}" sibTransId="{2B826198-68CF-411D-972C-061C38B35F21}"/>
    <dgm:cxn modelId="{19885CD7-2E7A-4CCA-B260-6130519D8F34}" type="presOf" srcId="{46FFA30B-F257-49F9-9C5B-E1064CE953DD}" destId="{A1F1BEB4-032D-4BD8-A5EE-EE17D9E6047D}" srcOrd="0" destOrd="0" presId="urn:microsoft.com/office/officeart/2005/8/layout/vList2"/>
    <dgm:cxn modelId="{1B0B9DDB-ED9D-421F-ABA1-2E0C4942AD11}" srcId="{B9992757-BE34-4DFA-AD59-1135E27CD05F}" destId="{490B18E1-404D-42A3-8470-66C11F403CEF}" srcOrd="0" destOrd="0" parTransId="{8AAFCE24-E24D-47F1-B296-10E04B287876}" sibTransId="{1625378D-2ACC-41B6-9553-2D7B3670DA38}"/>
    <dgm:cxn modelId="{74CD1CEA-193B-4298-AF41-75AA1C7B0AB5}" srcId="{41E7E962-AA29-4E5F-9588-A2BAE50EF76A}" destId="{2F9995E8-3E10-40C8-82FF-D81AF63AF55B}" srcOrd="1" destOrd="0" parTransId="{B716CABD-38D4-414D-A478-579EED33E68E}" sibTransId="{2ACD8BB3-5D71-4291-B093-4120AEEB67AB}"/>
    <dgm:cxn modelId="{D5E76AED-AC91-4FCC-8750-BEBFB722C97D}" type="presOf" srcId="{2B74AD8B-94C8-4BDE-B8DF-4C2F03D1B3FB}" destId="{B1950EB9-D9CF-4243-B499-A15D48DBEC44}" srcOrd="0" destOrd="0" presId="urn:microsoft.com/office/officeart/2005/8/layout/vList2"/>
    <dgm:cxn modelId="{E34590F0-2823-4FDA-8C6B-83FF8BFAAC59}" type="presOf" srcId="{B4A4404E-ACEB-4A70-AA45-AD3F86B0CB0A}" destId="{7CA2606B-8E6E-4FF7-849B-62BFEABCEA9D}" srcOrd="0" destOrd="0" presId="urn:microsoft.com/office/officeart/2005/8/layout/vList2"/>
    <dgm:cxn modelId="{E7F477FD-F33D-4569-8381-FB5095695E3A}" type="presOf" srcId="{2F9995E8-3E10-40C8-82FF-D81AF63AF55B}" destId="{B1950EB9-D9CF-4243-B499-A15D48DBEC44}" srcOrd="0" destOrd="1" presId="urn:microsoft.com/office/officeart/2005/8/layout/vList2"/>
    <dgm:cxn modelId="{2211CFFD-B6BC-453E-B01C-C2F469BCED00}" type="presOf" srcId="{4DAE026A-166A-4AB6-B192-D453C64514B6}" destId="{6CFAEA25-1248-410E-AE3C-B8EB2C81A4FA}" srcOrd="0" destOrd="2" presId="urn:microsoft.com/office/officeart/2005/8/layout/vList2"/>
    <dgm:cxn modelId="{C6E341DF-FCDA-4FAD-9287-8E498A882605}" type="presParOf" srcId="{6590CA49-CA29-448A-8F42-8D227699F86D}" destId="{8D88AFD3-5B59-4AF3-8130-0A8E5410EEFB}" srcOrd="0" destOrd="0" presId="urn:microsoft.com/office/officeart/2005/8/layout/vList2"/>
    <dgm:cxn modelId="{9B9B2762-7DE0-4214-AB5E-17B47A112C49}" type="presParOf" srcId="{6590CA49-CA29-448A-8F42-8D227699F86D}" destId="{AD25C8DE-1FDC-4D48-859C-85CBF2070C0D}" srcOrd="1" destOrd="0" presId="urn:microsoft.com/office/officeart/2005/8/layout/vList2"/>
    <dgm:cxn modelId="{02F36F97-9FB5-4669-BC53-EC0CFE90BD9E}" type="presParOf" srcId="{6590CA49-CA29-448A-8F42-8D227699F86D}" destId="{1AF0B6DB-3E61-479F-B1B6-3996CA168C9F}" srcOrd="2" destOrd="0" presId="urn:microsoft.com/office/officeart/2005/8/layout/vList2"/>
    <dgm:cxn modelId="{A40AB833-5499-401B-8648-06BC3F76F863}" type="presParOf" srcId="{6590CA49-CA29-448A-8F42-8D227699F86D}" destId="{EFDC7FD4-92CC-481A-B7D5-DDCA8E693DB1}" srcOrd="3" destOrd="0" presId="urn:microsoft.com/office/officeart/2005/8/layout/vList2"/>
    <dgm:cxn modelId="{0D22F624-8226-4D06-8853-E70368E85289}" type="presParOf" srcId="{6590CA49-CA29-448A-8F42-8D227699F86D}" destId="{81F06760-E10F-432F-8719-6EE19A5BABC3}" srcOrd="4" destOrd="0" presId="urn:microsoft.com/office/officeart/2005/8/layout/vList2"/>
    <dgm:cxn modelId="{F5292EE5-79FF-49C0-AEF4-EAA933118C23}" type="presParOf" srcId="{6590CA49-CA29-448A-8F42-8D227699F86D}" destId="{B1950EB9-D9CF-4243-B499-A15D48DBEC44}" srcOrd="5" destOrd="0" presId="urn:microsoft.com/office/officeart/2005/8/layout/vList2"/>
    <dgm:cxn modelId="{12DE419C-894C-49BF-BF4A-9C2D4CC60E70}" type="presParOf" srcId="{6590CA49-CA29-448A-8F42-8D227699F86D}" destId="{A1F1BEB4-032D-4BD8-A5EE-EE17D9E6047D}" srcOrd="6" destOrd="0" presId="urn:microsoft.com/office/officeart/2005/8/layout/vList2"/>
    <dgm:cxn modelId="{CEA53990-A974-4E77-9C78-232F35D5F5B0}" type="presParOf" srcId="{6590CA49-CA29-448A-8F42-8D227699F86D}" destId="{7CA2606B-8E6E-4FF7-849B-62BFEABCEA9D}" srcOrd="7" destOrd="0" presId="urn:microsoft.com/office/officeart/2005/8/layout/vList2"/>
    <dgm:cxn modelId="{FF254302-5A61-4E1C-9463-19E2828D591C}" type="presParOf" srcId="{6590CA49-CA29-448A-8F42-8D227699F86D}" destId="{7EEC647D-C9DD-41DB-A740-DFDDDD529B41}" srcOrd="8" destOrd="0" presId="urn:microsoft.com/office/officeart/2005/8/layout/vList2"/>
    <dgm:cxn modelId="{242ACB30-A3A7-4144-BBC6-9B90D013727B}" type="presParOf" srcId="{6590CA49-CA29-448A-8F42-8D227699F86D}" destId="{6CFAEA25-1248-410E-AE3C-B8EB2C81A4FA}" srcOrd="9" destOrd="0" presId="urn:microsoft.com/office/officeart/2005/8/layout/vList2"/>
    <dgm:cxn modelId="{BA8D374E-CDE2-418A-97B7-A1D07EC2CA90}" type="presParOf" srcId="{6590CA49-CA29-448A-8F42-8D227699F86D}" destId="{335DE6E5-E6CF-4728-A65E-B044929375C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BBF8EB-9B8F-4528-BF9D-12C1B67FEEE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82AF3B57-894C-4E60-BCC1-E3C669C0BB99}">
      <dgm:prSet/>
      <dgm:spPr/>
      <dgm:t>
        <a:bodyPr/>
        <a:lstStyle/>
        <a:p>
          <a:r>
            <a:rPr lang="en-US" dirty="0"/>
            <a:t>CHPW Members have access to </a:t>
          </a:r>
          <a:r>
            <a:rPr lang="en-US" dirty="0">
              <a:hlinkClick xmlns:r="http://schemas.openxmlformats.org/officeDocument/2006/relationships" r:id="rId1"/>
            </a:rPr>
            <a:t>MDLive </a:t>
          </a:r>
          <a:r>
            <a:rPr lang="en-US" dirty="0"/>
            <a:t>– A telehealth care option directly from their phone or PC! </a:t>
          </a:r>
          <a:r>
            <a:rPr lang="en-US" dirty="0" err="1"/>
            <a:t>MDLive</a:t>
          </a:r>
          <a:r>
            <a:rPr lang="en-US" dirty="0"/>
            <a:t> includes access to Virtual Urgent Care, Therapy, Psychiatry, and Dermatology anywhere in the US. Members can download the app from any Android or Apple app store. </a:t>
          </a:r>
        </a:p>
      </dgm:t>
    </dgm:pt>
    <dgm:pt modelId="{D192363E-250A-481A-BB99-7CD5BE86FE72}" type="parTrans" cxnId="{F8DB60FD-9662-489A-9FF4-0AFB2BF761C2}">
      <dgm:prSet/>
      <dgm:spPr/>
      <dgm:t>
        <a:bodyPr/>
        <a:lstStyle/>
        <a:p>
          <a:endParaRPr lang="en-US"/>
        </a:p>
      </dgm:t>
    </dgm:pt>
    <dgm:pt modelId="{30659A96-EF44-4421-A22B-0D5C92A70647}" type="sibTrans" cxnId="{F8DB60FD-9662-489A-9FF4-0AFB2BF761C2}">
      <dgm:prSet/>
      <dgm:spPr/>
      <dgm:t>
        <a:bodyPr/>
        <a:lstStyle/>
        <a:p>
          <a:endParaRPr lang="en-US"/>
        </a:p>
      </dgm:t>
    </dgm:pt>
    <dgm:pt modelId="{8DE626CA-8E39-416A-AC15-63066DE4A888}">
      <dgm:prSet/>
      <dgm:spPr/>
      <dgm:t>
        <a:bodyPr/>
        <a:lstStyle/>
        <a:p>
          <a:r>
            <a:rPr lang="en-US" dirty="0"/>
            <a:t>For Mental Health and Behavioral Health needs, members can access Brightside – Virtual Care. Members can begin to access Brightside by completing an assessment at: </a:t>
          </a:r>
          <a:r>
            <a:rPr lang="en-US" dirty="0">
              <a:hlinkClick xmlns:r="http://schemas.openxmlformats.org/officeDocument/2006/relationships" r:id="rId2"/>
            </a:rPr>
            <a:t>Brightside </a:t>
          </a:r>
          <a:endParaRPr lang="en-US" dirty="0"/>
        </a:p>
      </dgm:t>
    </dgm:pt>
    <dgm:pt modelId="{F3F04DA2-F0D6-49B9-9591-784D6F841D40}" type="parTrans" cxnId="{42870D8A-CF87-42A2-9670-59E8D8477DBF}">
      <dgm:prSet/>
      <dgm:spPr/>
      <dgm:t>
        <a:bodyPr/>
        <a:lstStyle/>
        <a:p>
          <a:endParaRPr lang="en-US"/>
        </a:p>
      </dgm:t>
    </dgm:pt>
    <dgm:pt modelId="{A45863DB-4A02-496E-BB25-DFF1B1B29805}" type="sibTrans" cxnId="{42870D8A-CF87-42A2-9670-59E8D8477DBF}">
      <dgm:prSet/>
      <dgm:spPr/>
      <dgm:t>
        <a:bodyPr/>
        <a:lstStyle/>
        <a:p>
          <a:endParaRPr lang="en-US"/>
        </a:p>
      </dgm:t>
    </dgm:pt>
    <dgm:pt modelId="{BB060811-3EE4-406C-9E31-93B376008868}">
      <dgm:prSet/>
      <dgm:spPr/>
      <dgm:t>
        <a:bodyPr/>
        <a:lstStyle/>
        <a:p>
          <a:r>
            <a:rPr lang="en-US" dirty="0"/>
            <a:t>For Medically Assisted Treatment for substance use disorders, members  can access </a:t>
          </a:r>
          <a:r>
            <a:rPr lang="en-US" dirty="0">
              <a:hlinkClick xmlns:r="http://schemas.openxmlformats.org/officeDocument/2006/relationships" r:id="rId3"/>
            </a:rPr>
            <a:t>Bouldercare</a:t>
          </a:r>
          <a:r>
            <a:rPr lang="en-US" dirty="0"/>
            <a:t>. This includes Virtual clinician visits through a secure, private app on the member’s phone, On-demand visits in the app’s “Pop-In Clinic” to get a prescription, and prescriptions for Suboxone and other medication for SUD treatment.</a:t>
          </a:r>
        </a:p>
      </dgm:t>
    </dgm:pt>
    <dgm:pt modelId="{A5F9FC4B-2ADF-4064-83C9-8472FBDCE5BF}" type="parTrans" cxnId="{0A001942-8BA5-4A89-AB8F-C08022378E5E}">
      <dgm:prSet/>
      <dgm:spPr/>
      <dgm:t>
        <a:bodyPr/>
        <a:lstStyle/>
        <a:p>
          <a:endParaRPr lang="en-US"/>
        </a:p>
      </dgm:t>
    </dgm:pt>
    <dgm:pt modelId="{2D356C99-BB51-4BF9-A17D-0CBCC0FBAC44}" type="sibTrans" cxnId="{0A001942-8BA5-4A89-AB8F-C08022378E5E}">
      <dgm:prSet/>
      <dgm:spPr/>
      <dgm:t>
        <a:bodyPr/>
        <a:lstStyle/>
        <a:p>
          <a:endParaRPr lang="en-US"/>
        </a:p>
      </dgm:t>
    </dgm:pt>
    <dgm:pt modelId="{B609175F-8B89-4C74-82E4-5CB4D1B98C8C}">
      <dgm:prSet/>
      <dgm:spPr/>
      <dgm:t>
        <a:bodyPr/>
        <a:lstStyle/>
        <a:p>
          <a:r>
            <a:rPr lang="en-US" dirty="0">
              <a:hlinkClick xmlns:r="http://schemas.openxmlformats.org/officeDocument/2006/relationships" r:id="rId4"/>
            </a:rPr>
            <a:t>Charlie Health </a:t>
          </a:r>
          <a:r>
            <a:rPr lang="en-US" dirty="0"/>
            <a:t>is available for members 11-50 with Mental Health, Substance Use, and Eating Disorder treatment needs. Charlie Health offers virtual intensive programs from home. These outpatient programs combine individual therapy, family therapy, and tailored group therapy sessions. Psychiatry and medication management are included as needed to support healing.</a:t>
          </a:r>
        </a:p>
      </dgm:t>
    </dgm:pt>
    <dgm:pt modelId="{0A2C737F-5A70-475C-B2EE-B01D91BE5A28}" type="parTrans" cxnId="{AF0E1C25-36B5-4C68-B291-43FB6323258C}">
      <dgm:prSet/>
      <dgm:spPr/>
      <dgm:t>
        <a:bodyPr/>
        <a:lstStyle/>
        <a:p>
          <a:endParaRPr lang="en-US"/>
        </a:p>
      </dgm:t>
    </dgm:pt>
    <dgm:pt modelId="{A70A9300-9FC1-42D9-84CB-96EC65A0AA23}" type="sibTrans" cxnId="{AF0E1C25-36B5-4C68-B291-43FB6323258C}">
      <dgm:prSet/>
      <dgm:spPr/>
      <dgm:t>
        <a:bodyPr/>
        <a:lstStyle/>
        <a:p>
          <a:endParaRPr lang="en-US"/>
        </a:p>
      </dgm:t>
    </dgm:pt>
    <dgm:pt modelId="{2A8ADD49-54CD-4DA0-9627-761A9C5EFB04}">
      <dgm:prSet/>
      <dgm:spPr/>
      <dgm:t>
        <a:bodyPr/>
        <a:lstStyle/>
        <a:p>
          <a:r>
            <a:rPr lang="en-US" b="0" dirty="0">
              <a:solidFill>
                <a:schemeClr val="tx2"/>
              </a:solidFill>
            </a:rPr>
            <a:t>NURSE ADVICE LINE:</a:t>
          </a:r>
          <a:r>
            <a:rPr lang="en-US" b="1" dirty="0">
              <a:solidFill>
                <a:schemeClr val="tx2"/>
              </a:solidFill>
            </a:rPr>
            <a:t> </a:t>
          </a:r>
          <a:r>
            <a:rPr lang="en-US" dirty="0"/>
            <a:t>Members can also reach the 24/7 Nurse Advice Line for CHPW by calling 1-866-418-2920 (TTY: 711) for free advice on what kind of care a member may need.</a:t>
          </a:r>
        </a:p>
      </dgm:t>
    </dgm:pt>
    <dgm:pt modelId="{83555A00-0261-4EF2-B85E-9E77F0006769}" type="parTrans" cxnId="{D1CF6E9D-5D28-4051-A4EA-4E0BF78A5101}">
      <dgm:prSet/>
      <dgm:spPr/>
      <dgm:t>
        <a:bodyPr/>
        <a:lstStyle/>
        <a:p>
          <a:endParaRPr lang="en-US"/>
        </a:p>
      </dgm:t>
    </dgm:pt>
    <dgm:pt modelId="{FF8A2D14-F8B7-459E-AE9D-CDE71A32AD1B}" type="sibTrans" cxnId="{D1CF6E9D-5D28-4051-A4EA-4E0BF78A5101}">
      <dgm:prSet/>
      <dgm:spPr/>
      <dgm:t>
        <a:bodyPr/>
        <a:lstStyle/>
        <a:p>
          <a:endParaRPr lang="en-US"/>
        </a:p>
      </dgm:t>
    </dgm:pt>
    <dgm:pt modelId="{1A8A13DE-1CF9-4D49-ADB4-66888382C778}">
      <dgm:prSet/>
      <dgm:spPr/>
      <dgm:t>
        <a:bodyPr/>
        <a:lstStyle/>
        <a:p>
          <a:r>
            <a:rPr lang="en-US" dirty="0"/>
            <a:t>Digital Navigation is available to all members through </a:t>
          </a:r>
          <a:r>
            <a:rPr lang="en-US" dirty="0">
              <a:hlinkClick xmlns:r="http://schemas.openxmlformats.org/officeDocument/2006/relationships" r:id="rId5"/>
            </a:rPr>
            <a:t>LinkToCare</a:t>
          </a:r>
          <a:r>
            <a:rPr lang="en-US" dirty="0"/>
            <a:t> – this includes education on utilizing computers and smartphones, accessing and setting up applications, and connection to programs for phones or low-cost internet services.</a:t>
          </a:r>
        </a:p>
      </dgm:t>
    </dgm:pt>
    <dgm:pt modelId="{A1B85151-EA4A-49B8-9490-EB759FF1E263}" type="parTrans" cxnId="{1E003BE2-518B-4080-96FF-8FE60A123A7C}">
      <dgm:prSet/>
      <dgm:spPr/>
      <dgm:t>
        <a:bodyPr/>
        <a:lstStyle/>
        <a:p>
          <a:endParaRPr lang="en-US"/>
        </a:p>
      </dgm:t>
    </dgm:pt>
    <dgm:pt modelId="{5919498B-4C53-4A43-8FCD-873C7306A46E}" type="sibTrans" cxnId="{1E003BE2-518B-4080-96FF-8FE60A123A7C}">
      <dgm:prSet/>
      <dgm:spPr/>
      <dgm:t>
        <a:bodyPr/>
        <a:lstStyle/>
        <a:p>
          <a:endParaRPr lang="en-US"/>
        </a:p>
      </dgm:t>
    </dgm:pt>
    <dgm:pt modelId="{E0FD4A87-47B0-4268-B3DB-0CE97DA5A356}" type="pres">
      <dgm:prSet presAssocID="{E0BBF8EB-9B8F-4528-BF9D-12C1B67FEEE1}" presName="diagram" presStyleCnt="0">
        <dgm:presLayoutVars>
          <dgm:dir/>
          <dgm:resizeHandles val="exact"/>
        </dgm:presLayoutVars>
      </dgm:prSet>
      <dgm:spPr/>
    </dgm:pt>
    <dgm:pt modelId="{311F2EAC-ACA3-4CB4-8266-08A7308237EE}" type="pres">
      <dgm:prSet presAssocID="{82AF3B57-894C-4E60-BCC1-E3C669C0BB99}" presName="node" presStyleLbl="node1" presStyleIdx="0" presStyleCnt="6">
        <dgm:presLayoutVars>
          <dgm:bulletEnabled val="1"/>
        </dgm:presLayoutVars>
      </dgm:prSet>
      <dgm:spPr/>
    </dgm:pt>
    <dgm:pt modelId="{DCB52BC0-D0F5-43FE-AD3E-DC564460CE35}" type="pres">
      <dgm:prSet presAssocID="{30659A96-EF44-4421-A22B-0D5C92A70647}" presName="sibTrans" presStyleCnt="0"/>
      <dgm:spPr/>
    </dgm:pt>
    <dgm:pt modelId="{8404D9A2-CC15-45BF-9C07-F8CB0CD0A0A2}" type="pres">
      <dgm:prSet presAssocID="{8DE626CA-8E39-416A-AC15-63066DE4A888}" presName="node" presStyleLbl="node1" presStyleIdx="1" presStyleCnt="6" custLinFactY="16013" custLinFactNeighborX="-5" custLinFactNeighborY="100000">
        <dgm:presLayoutVars>
          <dgm:bulletEnabled val="1"/>
        </dgm:presLayoutVars>
      </dgm:prSet>
      <dgm:spPr/>
    </dgm:pt>
    <dgm:pt modelId="{F1C2C385-67B0-4C89-B616-95472308356A}" type="pres">
      <dgm:prSet presAssocID="{A45863DB-4A02-496E-BB25-DFF1B1B29805}" presName="sibTrans" presStyleCnt="0"/>
      <dgm:spPr/>
    </dgm:pt>
    <dgm:pt modelId="{BF433E50-63B1-43C4-BAF8-475D8D8C2EB3}" type="pres">
      <dgm:prSet presAssocID="{BB060811-3EE4-406C-9E31-93B376008868}" presName="node" presStyleLbl="node1" presStyleIdx="2" presStyleCnt="6">
        <dgm:presLayoutVars>
          <dgm:bulletEnabled val="1"/>
        </dgm:presLayoutVars>
      </dgm:prSet>
      <dgm:spPr/>
    </dgm:pt>
    <dgm:pt modelId="{14BA4B38-11CA-494E-B7C9-6ECA09657CD5}" type="pres">
      <dgm:prSet presAssocID="{2D356C99-BB51-4BF9-A17D-0CBCC0FBAC44}" presName="sibTrans" presStyleCnt="0"/>
      <dgm:spPr/>
    </dgm:pt>
    <dgm:pt modelId="{88D7A079-0C66-48F7-960B-87789B466210}" type="pres">
      <dgm:prSet presAssocID="{B609175F-8B89-4C74-82E4-5CB4D1B98C8C}" presName="node" presStyleLbl="node1" presStyleIdx="3" presStyleCnt="6">
        <dgm:presLayoutVars>
          <dgm:bulletEnabled val="1"/>
        </dgm:presLayoutVars>
      </dgm:prSet>
      <dgm:spPr/>
    </dgm:pt>
    <dgm:pt modelId="{6C8DB158-3CDC-470D-AF15-CE902C1D6206}" type="pres">
      <dgm:prSet presAssocID="{A70A9300-9FC1-42D9-84CB-96EC65A0AA23}" presName="sibTrans" presStyleCnt="0"/>
      <dgm:spPr/>
    </dgm:pt>
    <dgm:pt modelId="{17495B1A-FB95-4A79-BEF4-E670A324A9FC}" type="pres">
      <dgm:prSet presAssocID="{2A8ADD49-54CD-4DA0-9627-761A9C5EFB04}" presName="node" presStyleLbl="node1" presStyleIdx="4" presStyleCnt="6" custLinFactY="-17307" custLinFactNeighborX="435" custLinFactNeighborY="-100000">
        <dgm:presLayoutVars>
          <dgm:bulletEnabled val="1"/>
        </dgm:presLayoutVars>
      </dgm:prSet>
      <dgm:spPr/>
    </dgm:pt>
    <dgm:pt modelId="{61535DFC-1D59-4D01-A5A0-7438F89E0AB8}" type="pres">
      <dgm:prSet presAssocID="{FF8A2D14-F8B7-459E-AE9D-CDE71A32AD1B}" presName="sibTrans" presStyleCnt="0"/>
      <dgm:spPr/>
    </dgm:pt>
    <dgm:pt modelId="{9D4665E1-BA71-4015-BD54-A9AEDBF40E4F}" type="pres">
      <dgm:prSet presAssocID="{1A8A13DE-1CF9-4D49-ADB4-66888382C778}" presName="node" presStyleLbl="node1" presStyleIdx="5" presStyleCnt="6">
        <dgm:presLayoutVars>
          <dgm:bulletEnabled val="1"/>
        </dgm:presLayoutVars>
      </dgm:prSet>
      <dgm:spPr/>
    </dgm:pt>
  </dgm:ptLst>
  <dgm:cxnLst>
    <dgm:cxn modelId="{09F62B0B-B323-4F33-8BAF-D1110D1950EC}" type="presOf" srcId="{82AF3B57-894C-4E60-BCC1-E3C669C0BB99}" destId="{311F2EAC-ACA3-4CB4-8266-08A7308237EE}" srcOrd="0" destOrd="0" presId="urn:microsoft.com/office/officeart/2005/8/layout/default"/>
    <dgm:cxn modelId="{AF0E1C25-36B5-4C68-B291-43FB6323258C}" srcId="{E0BBF8EB-9B8F-4528-BF9D-12C1B67FEEE1}" destId="{B609175F-8B89-4C74-82E4-5CB4D1B98C8C}" srcOrd="3" destOrd="0" parTransId="{0A2C737F-5A70-475C-B2EE-B01D91BE5A28}" sibTransId="{A70A9300-9FC1-42D9-84CB-96EC65A0AA23}"/>
    <dgm:cxn modelId="{6DD3DF3E-AACA-4B44-80E5-C1C2DC7C0747}" type="presOf" srcId="{B609175F-8B89-4C74-82E4-5CB4D1B98C8C}" destId="{88D7A079-0C66-48F7-960B-87789B466210}" srcOrd="0" destOrd="0" presId="urn:microsoft.com/office/officeart/2005/8/layout/default"/>
    <dgm:cxn modelId="{0A001942-8BA5-4A89-AB8F-C08022378E5E}" srcId="{E0BBF8EB-9B8F-4528-BF9D-12C1B67FEEE1}" destId="{BB060811-3EE4-406C-9E31-93B376008868}" srcOrd="2" destOrd="0" parTransId="{A5F9FC4B-2ADF-4064-83C9-8472FBDCE5BF}" sibTransId="{2D356C99-BB51-4BF9-A17D-0CBCC0FBAC44}"/>
    <dgm:cxn modelId="{EF6E7C4B-1B33-4E5C-9E74-B67F57A4819B}" type="presOf" srcId="{2A8ADD49-54CD-4DA0-9627-761A9C5EFB04}" destId="{17495B1A-FB95-4A79-BEF4-E670A324A9FC}" srcOrd="0" destOrd="0" presId="urn:microsoft.com/office/officeart/2005/8/layout/default"/>
    <dgm:cxn modelId="{01017B5C-76EA-4B4E-8E9C-5C21BD262BA2}" type="presOf" srcId="{BB060811-3EE4-406C-9E31-93B376008868}" destId="{BF433E50-63B1-43C4-BAF8-475D8D8C2EB3}" srcOrd="0" destOrd="0" presId="urn:microsoft.com/office/officeart/2005/8/layout/default"/>
    <dgm:cxn modelId="{1CCBA47C-D7BE-4965-B658-3AC10DE3C905}" type="presOf" srcId="{8DE626CA-8E39-416A-AC15-63066DE4A888}" destId="{8404D9A2-CC15-45BF-9C07-F8CB0CD0A0A2}" srcOrd="0" destOrd="0" presId="urn:microsoft.com/office/officeart/2005/8/layout/default"/>
    <dgm:cxn modelId="{42870D8A-CF87-42A2-9670-59E8D8477DBF}" srcId="{E0BBF8EB-9B8F-4528-BF9D-12C1B67FEEE1}" destId="{8DE626CA-8E39-416A-AC15-63066DE4A888}" srcOrd="1" destOrd="0" parTransId="{F3F04DA2-F0D6-49B9-9591-784D6F841D40}" sibTransId="{A45863DB-4A02-496E-BB25-DFF1B1B29805}"/>
    <dgm:cxn modelId="{D1CF6E9D-5D28-4051-A4EA-4E0BF78A5101}" srcId="{E0BBF8EB-9B8F-4528-BF9D-12C1B67FEEE1}" destId="{2A8ADD49-54CD-4DA0-9627-761A9C5EFB04}" srcOrd="4" destOrd="0" parTransId="{83555A00-0261-4EF2-B85E-9E77F0006769}" sibTransId="{FF8A2D14-F8B7-459E-AE9D-CDE71A32AD1B}"/>
    <dgm:cxn modelId="{B4C5DED3-5D88-408F-840A-8CF3F7C76008}" type="presOf" srcId="{E0BBF8EB-9B8F-4528-BF9D-12C1B67FEEE1}" destId="{E0FD4A87-47B0-4268-B3DB-0CE97DA5A356}" srcOrd="0" destOrd="0" presId="urn:microsoft.com/office/officeart/2005/8/layout/default"/>
    <dgm:cxn modelId="{E9CB32D6-C8D8-4A86-82AD-AA43A10FA6CA}" type="presOf" srcId="{1A8A13DE-1CF9-4D49-ADB4-66888382C778}" destId="{9D4665E1-BA71-4015-BD54-A9AEDBF40E4F}" srcOrd="0" destOrd="0" presId="urn:microsoft.com/office/officeart/2005/8/layout/default"/>
    <dgm:cxn modelId="{1E003BE2-518B-4080-96FF-8FE60A123A7C}" srcId="{E0BBF8EB-9B8F-4528-BF9D-12C1B67FEEE1}" destId="{1A8A13DE-1CF9-4D49-ADB4-66888382C778}" srcOrd="5" destOrd="0" parTransId="{A1B85151-EA4A-49B8-9490-EB759FF1E263}" sibTransId="{5919498B-4C53-4A43-8FCD-873C7306A46E}"/>
    <dgm:cxn modelId="{F8DB60FD-9662-489A-9FF4-0AFB2BF761C2}" srcId="{E0BBF8EB-9B8F-4528-BF9D-12C1B67FEEE1}" destId="{82AF3B57-894C-4E60-BCC1-E3C669C0BB99}" srcOrd="0" destOrd="0" parTransId="{D192363E-250A-481A-BB99-7CD5BE86FE72}" sibTransId="{30659A96-EF44-4421-A22B-0D5C92A70647}"/>
    <dgm:cxn modelId="{27CF3DF7-172E-40A0-8A68-F8F8DC517677}" type="presParOf" srcId="{E0FD4A87-47B0-4268-B3DB-0CE97DA5A356}" destId="{311F2EAC-ACA3-4CB4-8266-08A7308237EE}" srcOrd="0" destOrd="0" presId="urn:microsoft.com/office/officeart/2005/8/layout/default"/>
    <dgm:cxn modelId="{64B13600-BFB8-4247-B175-DD14278B47A6}" type="presParOf" srcId="{E0FD4A87-47B0-4268-B3DB-0CE97DA5A356}" destId="{DCB52BC0-D0F5-43FE-AD3E-DC564460CE35}" srcOrd="1" destOrd="0" presId="urn:microsoft.com/office/officeart/2005/8/layout/default"/>
    <dgm:cxn modelId="{96980313-BE86-4A88-890B-A65F4E2222EF}" type="presParOf" srcId="{E0FD4A87-47B0-4268-B3DB-0CE97DA5A356}" destId="{8404D9A2-CC15-45BF-9C07-F8CB0CD0A0A2}" srcOrd="2" destOrd="0" presId="urn:microsoft.com/office/officeart/2005/8/layout/default"/>
    <dgm:cxn modelId="{8CCFCB8C-CD47-4CCE-A471-62D55C78B44C}" type="presParOf" srcId="{E0FD4A87-47B0-4268-B3DB-0CE97DA5A356}" destId="{F1C2C385-67B0-4C89-B616-95472308356A}" srcOrd="3" destOrd="0" presId="urn:microsoft.com/office/officeart/2005/8/layout/default"/>
    <dgm:cxn modelId="{95C9076B-A95A-4DAD-8330-8B87D870C711}" type="presParOf" srcId="{E0FD4A87-47B0-4268-B3DB-0CE97DA5A356}" destId="{BF433E50-63B1-43C4-BAF8-475D8D8C2EB3}" srcOrd="4" destOrd="0" presId="urn:microsoft.com/office/officeart/2005/8/layout/default"/>
    <dgm:cxn modelId="{CC3D81E4-C7C7-404E-ACD4-69706012BEA3}" type="presParOf" srcId="{E0FD4A87-47B0-4268-B3DB-0CE97DA5A356}" destId="{14BA4B38-11CA-494E-B7C9-6ECA09657CD5}" srcOrd="5" destOrd="0" presId="urn:microsoft.com/office/officeart/2005/8/layout/default"/>
    <dgm:cxn modelId="{63D2F38A-4923-4AF3-9C3C-336FA1B447E6}" type="presParOf" srcId="{E0FD4A87-47B0-4268-B3DB-0CE97DA5A356}" destId="{88D7A079-0C66-48F7-960B-87789B466210}" srcOrd="6" destOrd="0" presId="urn:microsoft.com/office/officeart/2005/8/layout/default"/>
    <dgm:cxn modelId="{B45626AE-E362-4919-9A6E-572CDBF5D168}" type="presParOf" srcId="{E0FD4A87-47B0-4268-B3DB-0CE97DA5A356}" destId="{6C8DB158-3CDC-470D-AF15-CE902C1D6206}" srcOrd="7" destOrd="0" presId="urn:microsoft.com/office/officeart/2005/8/layout/default"/>
    <dgm:cxn modelId="{D753F69E-BE24-4348-A0BA-35615EF1515B}" type="presParOf" srcId="{E0FD4A87-47B0-4268-B3DB-0CE97DA5A356}" destId="{17495B1A-FB95-4A79-BEF4-E670A324A9FC}" srcOrd="8" destOrd="0" presId="urn:microsoft.com/office/officeart/2005/8/layout/default"/>
    <dgm:cxn modelId="{D9E1B807-AECD-4ADD-9030-07A90417DAA1}" type="presParOf" srcId="{E0FD4A87-47B0-4268-B3DB-0CE97DA5A356}" destId="{61535DFC-1D59-4D01-A5A0-7438F89E0AB8}" srcOrd="9" destOrd="0" presId="urn:microsoft.com/office/officeart/2005/8/layout/default"/>
    <dgm:cxn modelId="{3E9CF692-3E6E-4D03-9628-4FE78F1964F7}" type="presParOf" srcId="{E0FD4A87-47B0-4268-B3DB-0CE97DA5A356}" destId="{9D4665E1-BA71-4015-BD54-A9AEDBF40E4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28E76A-6950-41E9-A244-C87138A11D6A}" type="doc">
      <dgm:prSet loTypeId="urn:microsoft.com/office/officeart/2018/2/layout/IconCircleList" loCatId="icon" qsTypeId="urn:microsoft.com/office/officeart/2005/8/quickstyle/simple1" qsCatId="simple" csTypeId="urn:microsoft.com/office/officeart/2018/5/colors/Iconchunking_neutralbg_colorful2" csCatId="colorful" phldr="1"/>
      <dgm:spPr/>
      <dgm:t>
        <a:bodyPr/>
        <a:lstStyle/>
        <a:p>
          <a:endParaRPr lang="en-US"/>
        </a:p>
      </dgm:t>
    </dgm:pt>
    <dgm:pt modelId="{B9411157-0492-4219-A9D7-3338C76BDF36}">
      <dgm:prSet/>
      <dgm:spPr/>
      <dgm:t>
        <a:bodyPr/>
        <a:lstStyle/>
        <a:p>
          <a:pPr>
            <a:lnSpc>
              <a:spcPct val="100000"/>
            </a:lnSpc>
          </a:pPr>
          <a:r>
            <a:rPr lang="en-US"/>
            <a:t>Care Management services</a:t>
          </a:r>
        </a:p>
      </dgm:t>
    </dgm:pt>
    <dgm:pt modelId="{4646E6D5-DBB0-4091-AE23-BFC3AAB09453}" type="parTrans" cxnId="{205C76F7-E588-410C-82BD-B127A31CFC33}">
      <dgm:prSet/>
      <dgm:spPr/>
      <dgm:t>
        <a:bodyPr/>
        <a:lstStyle/>
        <a:p>
          <a:endParaRPr lang="en-US"/>
        </a:p>
      </dgm:t>
    </dgm:pt>
    <dgm:pt modelId="{4414857A-E846-499E-8DA9-447A5C3D8755}" type="sibTrans" cxnId="{205C76F7-E588-410C-82BD-B127A31CFC33}">
      <dgm:prSet/>
      <dgm:spPr/>
      <dgm:t>
        <a:bodyPr/>
        <a:lstStyle/>
        <a:p>
          <a:pPr>
            <a:lnSpc>
              <a:spcPct val="100000"/>
            </a:lnSpc>
          </a:pPr>
          <a:endParaRPr lang="en-US"/>
        </a:p>
      </dgm:t>
    </dgm:pt>
    <dgm:pt modelId="{5E013084-258D-4FA9-9AF2-0005499B43A1}">
      <dgm:prSet/>
      <dgm:spPr/>
      <dgm:t>
        <a:bodyPr/>
        <a:lstStyle/>
        <a:p>
          <a:pPr>
            <a:lnSpc>
              <a:spcPct val="100000"/>
            </a:lnSpc>
          </a:pPr>
          <a:r>
            <a:rPr lang="en-US"/>
            <a:t>Member Services</a:t>
          </a:r>
        </a:p>
      </dgm:t>
    </dgm:pt>
    <dgm:pt modelId="{BD1A186B-17B3-4FDA-9558-7B54DA3FB1D0}" type="parTrans" cxnId="{83580B0C-E379-4F8E-8FE4-ADCA1D0691B7}">
      <dgm:prSet/>
      <dgm:spPr/>
      <dgm:t>
        <a:bodyPr/>
        <a:lstStyle/>
        <a:p>
          <a:endParaRPr lang="en-US"/>
        </a:p>
      </dgm:t>
    </dgm:pt>
    <dgm:pt modelId="{9C739746-CA88-400E-B0AB-CBAEF17655FE}" type="sibTrans" cxnId="{83580B0C-E379-4F8E-8FE4-ADCA1D0691B7}">
      <dgm:prSet/>
      <dgm:spPr/>
      <dgm:t>
        <a:bodyPr/>
        <a:lstStyle/>
        <a:p>
          <a:pPr>
            <a:lnSpc>
              <a:spcPct val="100000"/>
            </a:lnSpc>
          </a:pPr>
          <a:endParaRPr lang="en-US"/>
        </a:p>
      </dgm:t>
    </dgm:pt>
    <dgm:pt modelId="{99AB5F91-E81F-4EB0-909C-1CF7C0BFE181}">
      <dgm:prSet/>
      <dgm:spPr/>
      <dgm:t>
        <a:bodyPr/>
        <a:lstStyle/>
        <a:p>
          <a:pPr>
            <a:lnSpc>
              <a:spcPct val="100000"/>
            </a:lnSpc>
          </a:pPr>
          <a:r>
            <a:rPr lang="en-US"/>
            <a:t>Nurse Advise Line</a:t>
          </a:r>
        </a:p>
      </dgm:t>
    </dgm:pt>
    <dgm:pt modelId="{2D78A947-56D8-4D82-A79D-F71146170898}" type="parTrans" cxnId="{379CAF16-28E9-425A-B6F5-1F49CF07D232}">
      <dgm:prSet/>
      <dgm:spPr/>
      <dgm:t>
        <a:bodyPr/>
        <a:lstStyle/>
        <a:p>
          <a:endParaRPr lang="en-US"/>
        </a:p>
      </dgm:t>
    </dgm:pt>
    <dgm:pt modelId="{9B2199FC-0331-4F34-8EDC-762DC86DD538}" type="sibTrans" cxnId="{379CAF16-28E9-425A-B6F5-1F49CF07D232}">
      <dgm:prSet/>
      <dgm:spPr/>
      <dgm:t>
        <a:bodyPr/>
        <a:lstStyle/>
        <a:p>
          <a:pPr>
            <a:lnSpc>
              <a:spcPct val="100000"/>
            </a:lnSpc>
          </a:pPr>
          <a:endParaRPr lang="en-US"/>
        </a:p>
      </dgm:t>
    </dgm:pt>
    <dgm:pt modelId="{9C1634B9-1FA6-4126-9A72-3D9629AB326F}">
      <dgm:prSet/>
      <dgm:spPr/>
      <dgm:t>
        <a:bodyPr/>
        <a:lstStyle/>
        <a:p>
          <a:pPr>
            <a:lnSpc>
              <a:spcPct val="100000"/>
            </a:lnSpc>
          </a:pPr>
          <a:r>
            <a:rPr lang="en-US" dirty="0"/>
            <a:t>Member Value Added Benefits</a:t>
          </a:r>
        </a:p>
      </dgm:t>
    </dgm:pt>
    <dgm:pt modelId="{69EA3CD4-262F-4818-8FEC-C0E3BE79BF12}" type="parTrans" cxnId="{0AB96211-F852-4ACA-93CA-69A3703A66B4}">
      <dgm:prSet/>
      <dgm:spPr/>
      <dgm:t>
        <a:bodyPr/>
        <a:lstStyle/>
        <a:p>
          <a:endParaRPr lang="en-US"/>
        </a:p>
      </dgm:t>
    </dgm:pt>
    <dgm:pt modelId="{3241A0EE-E23C-419A-8231-4DC9B7F82729}" type="sibTrans" cxnId="{0AB96211-F852-4ACA-93CA-69A3703A66B4}">
      <dgm:prSet/>
      <dgm:spPr/>
      <dgm:t>
        <a:bodyPr/>
        <a:lstStyle/>
        <a:p>
          <a:pPr>
            <a:lnSpc>
              <a:spcPct val="100000"/>
            </a:lnSpc>
          </a:pPr>
          <a:endParaRPr lang="en-US"/>
        </a:p>
      </dgm:t>
    </dgm:pt>
    <dgm:pt modelId="{B4658B4A-8DE6-4920-9763-4E1EC12A4F90}">
      <dgm:prSet/>
      <dgm:spPr/>
      <dgm:t>
        <a:bodyPr/>
        <a:lstStyle/>
        <a:p>
          <a:pPr>
            <a:lnSpc>
              <a:spcPct val="100000"/>
            </a:lnSpc>
          </a:pPr>
          <a:r>
            <a:rPr lang="en-US" dirty="0"/>
            <a:t>Telehealth Services</a:t>
          </a:r>
        </a:p>
      </dgm:t>
    </dgm:pt>
    <dgm:pt modelId="{E27FAD44-F9C5-449F-A002-9A59A8ECA135}" type="parTrans" cxnId="{4FEE0DAB-A40B-4EB7-8094-4113F06F2F96}">
      <dgm:prSet/>
      <dgm:spPr/>
      <dgm:t>
        <a:bodyPr/>
        <a:lstStyle/>
        <a:p>
          <a:endParaRPr lang="en-US"/>
        </a:p>
      </dgm:t>
    </dgm:pt>
    <dgm:pt modelId="{E19B3E63-5D33-4915-AEE3-2E3BE0051A06}" type="sibTrans" cxnId="{4FEE0DAB-A40B-4EB7-8094-4113F06F2F96}">
      <dgm:prSet/>
      <dgm:spPr/>
      <dgm:t>
        <a:bodyPr/>
        <a:lstStyle/>
        <a:p>
          <a:pPr>
            <a:lnSpc>
              <a:spcPct val="100000"/>
            </a:lnSpc>
          </a:pPr>
          <a:endParaRPr lang="en-US"/>
        </a:p>
      </dgm:t>
    </dgm:pt>
    <dgm:pt modelId="{16566EDA-C447-42EE-B9F3-36C5F97E1EEC}">
      <dgm:prSet/>
      <dgm:spPr/>
      <dgm:t>
        <a:bodyPr/>
        <a:lstStyle/>
        <a:p>
          <a:pPr>
            <a:lnSpc>
              <a:spcPct val="100000"/>
            </a:lnSpc>
          </a:pPr>
          <a:r>
            <a:rPr lang="en-US"/>
            <a:t>Member Rewards Program</a:t>
          </a:r>
        </a:p>
      </dgm:t>
    </dgm:pt>
    <dgm:pt modelId="{E336E23D-E52A-488B-8827-5AC5B8F732CA}" type="parTrans" cxnId="{0DCD8A7F-B03C-4ABF-8EB0-5550B8C228CF}">
      <dgm:prSet/>
      <dgm:spPr/>
      <dgm:t>
        <a:bodyPr/>
        <a:lstStyle/>
        <a:p>
          <a:endParaRPr lang="en-US"/>
        </a:p>
      </dgm:t>
    </dgm:pt>
    <dgm:pt modelId="{46A5331D-A678-4D0B-B39A-DCA5C7952319}" type="sibTrans" cxnId="{0DCD8A7F-B03C-4ABF-8EB0-5550B8C228CF}">
      <dgm:prSet/>
      <dgm:spPr/>
      <dgm:t>
        <a:bodyPr/>
        <a:lstStyle/>
        <a:p>
          <a:endParaRPr lang="en-US"/>
        </a:p>
      </dgm:t>
    </dgm:pt>
    <dgm:pt modelId="{06A75774-9936-4789-BA5D-1B75A6F32D5A}" type="pres">
      <dgm:prSet presAssocID="{0128E76A-6950-41E9-A244-C87138A11D6A}" presName="root" presStyleCnt="0">
        <dgm:presLayoutVars>
          <dgm:dir/>
          <dgm:resizeHandles val="exact"/>
        </dgm:presLayoutVars>
      </dgm:prSet>
      <dgm:spPr/>
    </dgm:pt>
    <dgm:pt modelId="{7D0028CE-1A1D-4D9B-9D46-7456E3C25BB9}" type="pres">
      <dgm:prSet presAssocID="{0128E76A-6950-41E9-A244-C87138A11D6A}" presName="container" presStyleCnt="0">
        <dgm:presLayoutVars>
          <dgm:dir/>
          <dgm:resizeHandles val="exact"/>
        </dgm:presLayoutVars>
      </dgm:prSet>
      <dgm:spPr/>
    </dgm:pt>
    <dgm:pt modelId="{DF0C8A5A-1E74-44FB-ADAD-8A490B61F1C3}" type="pres">
      <dgm:prSet presAssocID="{B9411157-0492-4219-A9D7-3338C76BDF36}" presName="compNode" presStyleCnt="0"/>
      <dgm:spPr/>
    </dgm:pt>
    <dgm:pt modelId="{37F0BB0D-6A47-43F5-B6CC-C4B9658D45B9}" type="pres">
      <dgm:prSet presAssocID="{B9411157-0492-4219-A9D7-3338C76BDF36}" presName="iconBgRect" presStyleLbl="bgShp" presStyleIdx="0" presStyleCnt="6"/>
      <dgm:spPr/>
    </dgm:pt>
    <dgm:pt modelId="{5F05C2F0-65B3-4B99-A2F6-16140062E8D6}" type="pres">
      <dgm:prSet presAssocID="{B9411157-0492-4219-A9D7-3338C76BDF36}"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28D707A3-EFE9-4C06-B5B6-F2E6AE99CEB9}" type="pres">
      <dgm:prSet presAssocID="{B9411157-0492-4219-A9D7-3338C76BDF36}" presName="spaceRect" presStyleCnt="0"/>
      <dgm:spPr/>
    </dgm:pt>
    <dgm:pt modelId="{FA109C49-525F-4F97-B7D0-E9983A85D5B6}" type="pres">
      <dgm:prSet presAssocID="{B9411157-0492-4219-A9D7-3338C76BDF36}" presName="textRect" presStyleLbl="revTx" presStyleIdx="0" presStyleCnt="6">
        <dgm:presLayoutVars>
          <dgm:chMax val="1"/>
          <dgm:chPref val="1"/>
        </dgm:presLayoutVars>
      </dgm:prSet>
      <dgm:spPr/>
    </dgm:pt>
    <dgm:pt modelId="{9062ADDB-F24D-4AF3-A227-CA1DECD9620F}" type="pres">
      <dgm:prSet presAssocID="{4414857A-E846-499E-8DA9-447A5C3D8755}" presName="sibTrans" presStyleLbl="sibTrans2D1" presStyleIdx="0" presStyleCnt="0"/>
      <dgm:spPr/>
    </dgm:pt>
    <dgm:pt modelId="{38F4A934-5DF2-41FB-B336-33BCBE8CBAEF}" type="pres">
      <dgm:prSet presAssocID="{5E013084-258D-4FA9-9AF2-0005499B43A1}" presName="compNode" presStyleCnt="0"/>
      <dgm:spPr/>
    </dgm:pt>
    <dgm:pt modelId="{17947B16-25E5-446F-97F5-91C0B46C9C22}" type="pres">
      <dgm:prSet presAssocID="{5E013084-258D-4FA9-9AF2-0005499B43A1}" presName="iconBgRect" presStyleLbl="bgShp" presStyleIdx="1" presStyleCnt="6"/>
      <dgm:spPr/>
    </dgm:pt>
    <dgm:pt modelId="{98D635A9-919F-4450-A89C-079F6FEB4109}" type="pres">
      <dgm:prSet presAssocID="{5E013084-258D-4FA9-9AF2-0005499B43A1}"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a:ext>
      </dgm:extLst>
    </dgm:pt>
    <dgm:pt modelId="{399E3ABB-42F2-4C1D-9D3A-559F6F49C1FD}" type="pres">
      <dgm:prSet presAssocID="{5E013084-258D-4FA9-9AF2-0005499B43A1}" presName="spaceRect" presStyleCnt="0"/>
      <dgm:spPr/>
    </dgm:pt>
    <dgm:pt modelId="{643A3E07-F826-43C9-8565-534485FF9511}" type="pres">
      <dgm:prSet presAssocID="{5E013084-258D-4FA9-9AF2-0005499B43A1}" presName="textRect" presStyleLbl="revTx" presStyleIdx="1" presStyleCnt="6">
        <dgm:presLayoutVars>
          <dgm:chMax val="1"/>
          <dgm:chPref val="1"/>
        </dgm:presLayoutVars>
      </dgm:prSet>
      <dgm:spPr/>
    </dgm:pt>
    <dgm:pt modelId="{F473E5B2-8912-4F0B-B2F9-E1FCF09910F6}" type="pres">
      <dgm:prSet presAssocID="{9C739746-CA88-400E-B0AB-CBAEF17655FE}" presName="sibTrans" presStyleLbl="sibTrans2D1" presStyleIdx="0" presStyleCnt="0"/>
      <dgm:spPr/>
    </dgm:pt>
    <dgm:pt modelId="{1AFB60A8-783E-44C1-B249-3D99DC11148E}" type="pres">
      <dgm:prSet presAssocID="{99AB5F91-E81F-4EB0-909C-1CF7C0BFE181}" presName="compNode" presStyleCnt="0"/>
      <dgm:spPr/>
    </dgm:pt>
    <dgm:pt modelId="{2BFE6860-254A-4F20-9FAC-52BE0129274D}" type="pres">
      <dgm:prSet presAssocID="{99AB5F91-E81F-4EB0-909C-1CF7C0BFE181}" presName="iconBgRect" presStyleLbl="bgShp" presStyleIdx="2" presStyleCnt="6"/>
      <dgm:spPr/>
    </dgm:pt>
    <dgm:pt modelId="{7AEB36FD-29A0-4DCB-AA42-57BD3C01F69F}" type="pres">
      <dgm:prSet presAssocID="{99AB5F91-E81F-4EB0-909C-1CF7C0BFE181}"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al"/>
        </a:ext>
      </dgm:extLst>
    </dgm:pt>
    <dgm:pt modelId="{8E641515-A3FE-40F7-9A00-728DA77B772F}" type="pres">
      <dgm:prSet presAssocID="{99AB5F91-E81F-4EB0-909C-1CF7C0BFE181}" presName="spaceRect" presStyleCnt="0"/>
      <dgm:spPr/>
    </dgm:pt>
    <dgm:pt modelId="{F6CB3F5D-34D4-4BD3-8DE4-6AA76DD845CC}" type="pres">
      <dgm:prSet presAssocID="{99AB5F91-E81F-4EB0-909C-1CF7C0BFE181}" presName="textRect" presStyleLbl="revTx" presStyleIdx="2" presStyleCnt="6">
        <dgm:presLayoutVars>
          <dgm:chMax val="1"/>
          <dgm:chPref val="1"/>
        </dgm:presLayoutVars>
      </dgm:prSet>
      <dgm:spPr/>
    </dgm:pt>
    <dgm:pt modelId="{C2FEB0A0-2531-4E97-8A0B-EC3C45058034}" type="pres">
      <dgm:prSet presAssocID="{9B2199FC-0331-4F34-8EDC-762DC86DD538}" presName="sibTrans" presStyleLbl="sibTrans2D1" presStyleIdx="0" presStyleCnt="0"/>
      <dgm:spPr/>
    </dgm:pt>
    <dgm:pt modelId="{791CF6DF-EFD4-4FD6-8EB3-78865C303CF9}" type="pres">
      <dgm:prSet presAssocID="{9C1634B9-1FA6-4126-9A72-3D9629AB326F}" presName="compNode" presStyleCnt="0"/>
      <dgm:spPr/>
    </dgm:pt>
    <dgm:pt modelId="{5D07F0F6-E6A5-4234-BFAD-DD74159DA79C}" type="pres">
      <dgm:prSet presAssocID="{9C1634B9-1FA6-4126-9A72-3D9629AB326F}" presName="iconBgRect" presStyleLbl="bgShp" presStyleIdx="3" presStyleCnt="6"/>
      <dgm:spPr/>
    </dgm:pt>
    <dgm:pt modelId="{B03EF054-3D36-42FD-9891-5388E72772F0}" type="pres">
      <dgm:prSet presAssocID="{9C1634B9-1FA6-4126-9A72-3D9629AB326F}"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andshake"/>
        </a:ext>
      </dgm:extLst>
    </dgm:pt>
    <dgm:pt modelId="{F891FF6B-CB97-42D0-A241-9353077A2BD9}" type="pres">
      <dgm:prSet presAssocID="{9C1634B9-1FA6-4126-9A72-3D9629AB326F}" presName="spaceRect" presStyleCnt="0"/>
      <dgm:spPr/>
    </dgm:pt>
    <dgm:pt modelId="{73679706-2756-4BF8-B79A-9C7AA9B0A4E5}" type="pres">
      <dgm:prSet presAssocID="{9C1634B9-1FA6-4126-9A72-3D9629AB326F}" presName="textRect" presStyleLbl="revTx" presStyleIdx="3" presStyleCnt="6">
        <dgm:presLayoutVars>
          <dgm:chMax val="1"/>
          <dgm:chPref val="1"/>
        </dgm:presLayoutVars>
      </dgm:prSet>
      <dgm:spPr/>
    </dgm:pt>
    <dgm:pt modelId="{E1241E96-BAD6-482D-9D54-CD96F0B46D70}" type="pres">
      <dgm:prSet presAssocID="{3241A0EE-E23C-419A-8231-4DC9B7F82729}" presName="sibTrans" presStyleLbl="sibTrans2D1" presStyleIdx="0" presStyleCnt="0"/>
      <dgm:spPr/>
    </dgm:pt>
    <dgm:pt modelId="{785989EB-3B75-45FD-B831-4948CB0F7FBF}" type="pres">
      <dgm:prSet presAssocID="{B4658B4A-8DE6-4920-9763-4E1EC12A4F90}" presName="compNode" presStyleCnt="0"/>
      <dgm:spPr/>
    </dgm:pt>
    <dgm:pt modelId="{E30129D3-91D4-45C5-889C-D0FEDD1F0784}" type="pres">
      <dgm:prSet presAssocID="{B4658B4A-8DE6-4920-9763-4E1EC12A4F90}" presName="iconBgRect" presStyleLbl="bgShp" presStyleIdx="4" presStyleCnt="6" custLinFactNeighborX="3197" custLinFactNeighborY="-6086"/>
      <dgm:spPr/>
    </dgm:pt>
    <dgm:pt modelId="{DED33D00-2CDF-41E8-9FD7-374450FCF4D9}" type="pres">
      <dgm:prSet presAssocID="{B4658B4A-8DE6-4920-9763-4E1EC12A4F90}"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omputer"/>
        </a:ext>
      </dgm:extLst>
    </dgm:pt>
    <dgm:pt modelId="{6BF3D8DC-779C-4AB1-8062-F13FB499F44C}" type="pres">
      <dgm:prSet presAssocID="{B4658B4A-8DE6-4920-9763-4E1EC12A4F90}" presName="spaceRect" presStyleCnt="0"/>
      <dgm:spPr/>
    </dgm:pt>
    <dgm:pt modelId="{F026B8A7-8B6E-4FDA-81F4-38CDC057AC2F}" type="pres">
      <dgm:prSet presAssocID="{B4658B4A-8DE6-4920-9763-4E1EC12A4F90}" presName="textRect" presStyleLbl="revTx" presStyleIdx="4" presStyleCnt="6">
        <dgm:presLayoutVars>
          <dgm:chMax val="1"/>
          <dgm:chPref val="1"/>
        </dgm:presLayoutVars>
      </dgm:prSet>
      <dgm:spPr/>
    </dgm:pt>
    <dgm:pt modelId="{A90ACAFF-CA2C-497D-9B62-D282F507149E}" type="pres">
      <dgm:prSet presAssocID="{E19B3E63-5D33-4915-AEE3-2E3BE0051A06}" presName="sibTrans" presStyleLbl="sibTrans2D1" presStyleIdx="0" presStyleCnt="0"/>
      <dgm:spPr/>
    </dgm:pt>
    <dgm:pt modelId="{6AC76490-F520-42C2-9E23-55BEEC50355A}" type="pres">
      <dgm:prSet presAssocID="{16566EDA-C447-42EE-B9F3-36C5F97E1EEC}" presName="compNode" presStyleCnt="0"/>
      <dgm:spPr/>
    </dgm:pt>
    <dgm:pt modelId="{693749C0-BE12-4FA6-BFBB-923A2D22BCA3}" type="pres">
      <dgm:prSet presAssocID="{16566EDA-C447-42EE-B9F3-36C5F97E1EEC}" presName="iconBgRect" presStyleLbl="bgShp" presStyleIdx="5" presStyleCnt="6"/>
      <dgm:spPr/>
    </dgm:pt>
    <dgm:pt modelId="{FCDF9ED4-93BB-4B6E-A6E0-0962EF3911D3}" type="pres">
      <dgm:prSet presAssocID="{16566EDA-C447-42EE-B9F3-36C5F97E1EEC}"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Ribbon"/>
        </a:ext>
      </dgm:extLst>
    </dgm:pt>
    <dgm:pt modelId="{672C2030-0CA5-4859-9EBD-2B70E1BDFFB4}" type="pres">
      <dgm:prSet presAssocID="{16566EDA-C447-42EE-B9F3-36C5F97E1EEC}" presName="spaceRect" presStyleCnt="0"/>
      <dgm:spPr/>
    </dgm:pt>
    <dgm:pt modelId="{8F57CE1C-D8B2-4F3D-B9D3-C8D06966F322}" type="pres">
      <dgm:prSet presAssocID="{16566EDA-C447-42EE-B9F3-36C5F97E1EEC}" presName="textRect" presStyleLbl="revTx" presStyleIdx="5" presStyleCnt="6">
        <dgm:presLayoutVars>
          <dgm:chMax val="1"/>
          <dgm:chPref val="1"/>
        </dgm:presLayoutVars>
      </dgm:prSet>
      <dgm:spPr/>
    </dgm:pt>
  </dgm:ptLst>
  <dgm:cxnLst>
    <dgm:cxn modelId="{83580B0C-E379-4F8E-8FE4-ADCA1D0691B7}" srcId="{0128E76A-6950-41E9-A244-C87138A11D6A}" destId="{5E013084-258D-4FA9-9AF2-0005499B43A1}" srcOrd="1" destOrd="0" parTransId="{BD1A186B-17B3-4FDA-9558-7B54DA3FB1D0}" sibTransId="{9C739746-CA88-400E-B0AB-CBAEF17655FE}"/>
    <dgm:cxn modelId="{0AB96211-F852-4ACA-93CA-69A3703A66B4}" srcId="{0128E76A-6950-41E9-A244-C87138A11D6A}" destId="{9C1634B9-1FA6-4126-9A72-3D9629AB326F}" srcOrd="3" destOrd="0" parTransId="{69EA3CD4-262F-4818-8FEC-C0E3BE79BF12}" sibTransId="{3241A0EE-E23C-419A-8231-4DC9B7F82729}"/>
    <dgm:cxn modelId="{379CAF16-28E9-425A-B6F5-1F49CF07D232}" srcId="{0128E76A-6950-41E9-A244-C87138A11D6A}" destId="{99AB5F91-E81F-4EB0-909C-1CF7C0BFE181}" srcOrd="2" destOrd="0" parTransId="{2D78A947-56D8-4D82-A79D-F71146170898}" sibTransId="{9B2199FC-0331-4F34-8EDC-762DC86DD538}"/>
    <dgm:cxn modelId="{6FD6B937-A8A8-4443-ABA6-4D479A7AAE67}" type="presOf" srcId="{B4658B4A-8DE6-4920-9763-4E1EC12A4F90}" destId="{F026B8A7-8B6E-4FDA-81F4-38CDC057AC2F}" srcOrd="0" destOrd="0" presId="urn:microsoft.com/office/officeart/2018/2/layout/IconCircleList"/>
    <dgm:cxn modelId="{26991346-2F16-41A9-8E64-B85D12ACD136}" type="presOf" srcId="{E19B3E63-5D33-4915-AEE3-2E3BE0051A06}" destId="{A90ACAFF-CA2C-497D-9B62-D282F507149E}" srcOrd="0" destOrd="0" presId="urn:microsoft.com/office/officeart/2018/2/layout/IconCircleList"/>
    <dgm:cxn modelId="{0680F047-0818-4520-B453-33CCE0AE6A2C}" type="presOf" srcId="{5E013084-258D-4FA9-9AF2-0005499B43A1}" destId="{643A3E07-F826-43C9-8565-534485FF9511}" srcOrd="0" destOrd="0" presId="urn:microsoft.com/office/officeart/2018/2/layout/IconCircleList"/>
    <dgm:cxn modelId="{7407CF4F-3BDA-4AB6-B6C6-523FA861D41E}" type="presOf" srcId="{99AB5F91-E81F-4EB0-909C-1CF7C0BFE181}" destId="{F6CB3F5D-34D4-4BD3-8DE4-6AA76DD845CC}" srcOrd="0" destOrd="0" presId="urn:microsoft.com/office/officeart/2018/2/layout/IconCircleList"/>
    <dgm:cxn modelId="{E3614B5C-9866-49DD-9107-2A179DE7214E}" type="presOf" srcId="{9C739746-CA88-400E-B0AB-CBAEF17655FE}" destId="{F473E5B2-8912-4F0B-B2F9-E1FCF09910F6}" srcOrd="0" destOrd="0" presId="urn:microsoft.com/office/officeart/2018/2/layout/IconCircleList"/>
    <dgm:cxn modelId="{96E2F569-BB52-485A-BADB-1C61D45F4172}" type="presOf" srcId="{0128E76A-6950-41E9-A244-C87138A11D6A}" destId="{06A75774-9936-4789-BA5D-1B75A6F32D5A}" srcOrd="0" destOrd="0" presId="urn:microsoft.com/office/officeart/2018/2/layout/IconCircleList"/>
    <dgm:cxn modelId="{EC840873-1783-4097-8FDD-54F0612A69D9}" type="presOf" srcId="{B9411157-0492-4219-A9D7-3338C76BDF36}" destId="{FA109C49-525F-4F97-B7D0-E9983A85D5B6}" srcOrd="0" destOrd="0" presId="urn:microsoft.com/office/officeart/2018/2/layout/IconCircleList"/>
    <dgm:cxn modelId="{0DCD8A7F-B03C-4ABF-8EB0-5550B8C228CF}" srcId="{0128E76A-6950-41E9-A244-C87138A11D6A}" destId="{16566EDA-C447-42EE-B9F3-36C5F97E1EEC}" srcOrd="5" destOrd="0" parTransId="{E336E23D-E52A-488B-8827-5AC5B8F732CA}" sibTransId="{46A5331D-A678-4D0B-B39A-DCA5C7952319}"/>
    <dgm:cxn modelId="{22EF6B8B-B387-46C9-AD5E-72AA005A91D8}" type="presOf" srcId="{9C1634B9-1FA6-4126-9A72-3D9629AB326F}" destId="{73679706-2756-4BF8-B79A-9C7AA9B0A4E5}" srcOrd="0" destOrd="0" presId="urn:microsoft.com/office/officeart/2018/2/layout/IconCircleList"/>
    <dgm:cxn modelId="{08ACDC91-E910-4FE9-8B85-7CE1FCF845CA}" type="presOf" srcId="{16566EDA-C447-42EE-B9F3-36C5F97E1EEC}" destId="{8F57CE1C-D8B2-4F3D-B9D3-C8D06966F322}" srcOrd="0" destOrd="0" presId="urn:microsoft.com/office/officeart/2018/2/layout/IconCircleList"/>
    <dgm:cxn modelId="{4FEE0DAB-A40B-4EB7-8094-4113F06F2F96}" srcId="{0128E76A-6950-41E9-A244-C87138A11D6A}" destId="{B4658B4A-8DE6-4920-9763-4E1EC12A4F90}" srcOrd="4" destOrd="0" parTransId="{E27FAD44-F9C5-449F-A002-9A59A8ECA135}" sibTransId="{E19B3E63-5D33-4915-AEE3-2E3BE0051A06}"/>
    <dgm:cxn modelId="{BDD54BBF-50F5-407A-866B-77FB596449D4}" type="presOf" srcId="{3241A0EE-E23C-419A-8231-4DC9B7F82729}" destId="{E1241E96-BAD6-482D-9D54-CD96F0B46D70}" srcOrd="0" destOrd="0" presId="urn:microsoft.com/office/officeart/2018/2/layout/IconCircleList"/>
    <dgm:cxn modelId="{205C76F7-E588-410C-82BD-B127A31CFC33}" srcId="{0128E76A-6950-41E9-A244-C87138A11D6A}" destId="{B9411157-0492-4219-A9D7-3338C76BDF36}" srcOrd="0" destOrd="0" parTransId="{4646E6D5-DBB0-4091-AE23-BFC3AAB09453}" sibTransId="{4414857A-E846-499E-8DA9-447A5C3D8755}"/>
    <dgm:cxn modelId="{48AE3FFE-E98B-4B45-8F11-76EDE0C79F88}" type="presOf" srcId="{9B2199FC-0331-4F34-8EDC-762DC86DD538}" destId="{C2FEB0A0-2531-4E97-8A0B-EC3C45058034}" srcOrd="0" destOrd="0" presId="urn:microsoft.com/office/officeart/2018/2/layout/IconCircleList"/>
    <dgm:cxn modelId="{8241F7FE-E7EB-4452-A0F5-07EC8A1BEF23}" type="presOf" srcId="{4414857A-E846-499E-8DA9-447A5C3D8755}" destId="{9062ADDB-F24D-4AF3-A227-CA1DECD9620F}" srcOrd="0" destOrd="0" presId="urn:microsoft.com/office/officeart/2018/2/layout/IconCircleList"/>
    <dgm:cxn modelId="{DA31207A-AE5A-445F-8104-669D9CDF4C13}" type="presParOf" srcId="{06A75774-9936-4789-BA5D-1B75A6F32D5A}" destId="{7D0028CE-1A1D-4D9B-9D46-7456E3C25BB9}" srcOrd="0" destOrd="0" presId="urn:microsoft.com/office/officeart/2018/2/layout/IconCircleList"/>
    <dgm:cxn modelId="{B176EBF4-0AEF-4809-A34E-0A7089C5741E}" type="presParOf" srcId="{7D0028CE-1A1D-4D9B-9D46-7456E3C25BB9}" destId="{DF0C8A5A-1E74-44FB-ADAD-8A490B61F1C3}" srcOrd="0" destOrd="0" presId="urn:microsoft.com/office/officeart/2018/2/layout/IconCircleList"/>
    <dgm:cxn modelId="{FC5F9F36-3FDB-46A4-83A1-CB10C5058CB6}" type="presParOf" srcId="{DF0C8A5A-1E74-44FB-ADAD-8A490B61F1C3}" destId="{37F0BB0D-6A47-43F5-B6CC-C4B9658D45B9}" srcOrd="0" destOrd="0" presId="urn:microsoft.com/office/officeart/2018/2/layout/IconCircleList"/>
    <dgm:cxn modelId="{A05CAC4B-943D-4CDD-8F15-64C94171E0E2}" type="presParOf" srcId="{DF0C8A5A-1E74-44FB-ADAD-8A490B61F1C3}" destId="{5F05C2F0-65B3-4B99-A2F6-16140062E8D6}" srcOrd="1" destOrd="0" presId="urn:microsoft.com/office/officeart/2018/2/layout/IconCircleList"/>
    <dgm:cxn modelId="{5407DFF5-6A8F-40FB-9618-7D8E374F6E3C}" type="presParOf" srcId="{DF0C8A5A-1E74-44FB-ADAD-8A490B61F1C3}" destId="{28D707A3-EFE9-4C06-B5B6-F2E6AE99CEB9}" srcOrd="2" destOrd="0" presId="urn:microsoft.com/office/officeart/2018/2/layout/IconCircleList"/>
    <dgm:cxn modelId="{36274A30-8EBD-43F3-9EC5-A120B7F3E278}" type="presParOf" srcId="{DF0C8A5A-1E74-44FB-ADAD-8A490B61F1C3}" destId="{FA109C49-525F-4F97-B7D0-E9983A85D5B6}" srcOrd="3" destOrd="0" presId="urn:microsoft.com/office/officeart/2018/2/layout/IconCircleList"/>
    <dgm:cxn modelId="{F353BFA5-D42E-4899-A33A-775A22A80B98}" type="presParOf" srcId="{7D0028CE-1A1D-4D9B-9D46-7456E3C25BB9}" destId="{9062ADDB-F24D-4AF3-A227-CA1DECD9620F}" srcOrd="1" destOrd="0" presId="urn:microsoft.com/office/officeart/2018/2/layout/IconCircleList"/>
    <dgm:cxn modelId="{EFCFDD48-8254-4821-B796-707E322D8035}" type="presParOf" srcId="{7D0028CE-1A1D-4D9B-9D46-7456E3C25BB9}" destId="{38F4A934-5DF2-41FB-B336-33BCBE8CBAEF}" srcOrd="2" destOrd="0" presId="urn:microsoft.com/office/officeart/2018/2/layout/IconCircleList"/>
    <dgm:cxn modelId="{847BE296-9F5A-453D-81E5-FB7A15792AB0}" type="presParOf" srcId="{38F4A934-5DF2-41FB-B336-33BCBE8CBAEF}" destId="{17947B16-25E5-446F-97F5-91C0B46C9C22}" srcOrd="0" destOrd="0" presId="urn:microsoft.com/office/officeart/2018/2/layout/IconCircleList"/>
    <dgm:cxn modelId="{7F1EEB45-F3E9-472D-8DCB-4236B4801B7D}" type="presParOf" srcId="{38F4A934-5DF2-41FB-B336-33BCBE8CBAEF}" destId="{98D635A9-919F-4450-A89C-079F6FEB4109}" srcOrd="1" destOrd="0" presId="urn:microsoft.com/office/officeart/2018/2/layout/IconCircleList"/>
    <dgm:cxn modelId="{03BC1131-C667-4E31-85D8-67BEE22E4BF8}" type="presParOf" srcId="{38F4A934-5DF2-41FB-B336-33BCBE8CBAEF}" destId="{399E3ABB-42F2-4C1D-9D3A-559F6F49C1FD}" srcOrd="2" destOrd="0" presId="urn:microsoft.com/office/officeart/2018/2/layout/IconCircleList"/>
    <dgm:cxn modelId="{586D48B7-A503-4077-9B2D-CF501BF4F083}" type="presParOf" srcId="{38F4A934-5DF2-41FB-B336-33BCBE8CBAEF}" destId="{643A3E07-F826-43C9-8565-534485FF9511}" srcOrd="3" destOrd="0" presId="urn:microsoft.com/office/officeart/2018/2/layout/IconCircleList"/>
    <dgm:cxn modelId="{A95828C0-C198-44E2-9FF7-4660492D2891}" type="presParOf" srcId="{7D0028CE-1A1D-4D9B-9D46-7456E3C25BB9}" destId="{F473E5B2-8912-4F0B-B2F9-E1FCF09910F6}" srcOrd="3" destOrd="0" presId="urn:microsoft.com/office/officeart/2018/2/layout/IconCircleList"/>
    <dgm:cxn modelId="{EA064C65-4F5E-48CA-8EB8-0494A6EDC1B1}" type="presParOf" srcId="{7D0028CE-1A1D-4D9B-9D46-7456E3C25BB9}" destId="{1AFB60A8-783E-44C1-B249-3D99DC11148E}" srcOrd="4" destOrd="0" presId="urn:microsoft.com/office/officeart/2018/2/layout/IconCircleList"/>
    <dgm:cxn modelId="{AB172762-2F92-4795-AFC6-9E94373E373C}" type="presParOf" srcId="{1AFB60A8-783E-44C1-B249-3D99DC11148E}" destId="{2BFE6860-254A-4F20-9FAC-52BE0129274D}" srcOrd="0" destOrd="0" presId="urn:microsoft.com/office/officeart/2018/2/layout/IconCircleList"/>
    <dgm:cxn modelId="{59C8BA41-4CF3-4DAF-BCB3-F0C78FD7A44B}" type="presParOf" srcId="{1AFB60A8-783E-44C1-B249-3D99DC11148E}" destId="{7AEB36FD-29A0-4DCB-AA42-57BD3C01F69F}" srcOrd="1" destOrd="0" presId="urn:microsoft.com/office/officeart/2018/2/layout/IconCircleList"/>
    <dgm:cxn modelId="{1F6EADFD-85E8-4B47-BF68-CF8F5938ADFD}" type="presParOf" srcId="{1AFB60A8-783E-44C1-B249-3D99DC11148E}" destId="{8E641515-A3FE-40F7-9A00-728DA77B772F}" srcOrd="2" destOrd="0" presId="urn:microsoft.com/office/officeart/2018/2/layout/IconCircleList"/>
    <dgm:cxn modelId="{95F9C65E-09D2-4246-9C10-C86FDA2D9291}" type="presParOf" srcId="{1AFB60A8-783E-44C1-B249-3D99DC11148E}" destId="{F6CB3F5D-34D4-4BD3-8DE4-6AA76DD845CC}" srcOrd="3" destOrd="0" presId="urn:microsoft.com/office/officeart/2018/2/layout/IconCircleList"/>
    <dgm:cxn modelId="{BF831E29-7F85-46B3-AF3C-335DED3433D8}" type="presParOf" srcId="{7D0028CE-1A1D-4D9B-9D46-7456E3C25BB9}" destId="{C2FEB0A0-2531-4E97-8A0B-EC3C45058034}" srcOrd="5" destOrd="0" presId="urn:microsoft.com/office/officeart/2018/2/layout/IconCircleList"/>
    <dgm:cxn modelId="{3F8460E2-0BA4-4F2C-96AE-C42703766C43}" type="presParOf" srcId="{7D0028CE-1A1D-4D9B-9D46-7456E3C25BB9}" destId="{791CF6DF-EFD4-4FD6-8EB3-78865C303CF9}" srcOrd="6" destOrd="0" presId="urn:microsoft.com/office/officeart/2018/2/layout/IconCircleList"/>
    <dgm:cxn modelId="{B89D5E24-38B0-4257-9F1C-EB8720C34E10}" type="presParOf" srcId="{791CF6DF-EFD4-4FD6-8EB3-78865C303CF9}" destId="{5D07F0F6-E6A5-4234-BFAD-DD74159DA79C}" srcOrd="0" destOrd="0" presId="urn:microsoft.com/office/officeart/2018/2/layout/IconCircleList"/>
    <dgm:cxn modelId="{37F2CBD1-C1FE-435F-A7F7-D178FA8F212B}" type="presParOf" srcId="{791CF6DF-EFD4-4FD6-8EB3-78865C303CF9}" destId="{B03EF054-3D36-42FD-9891-5388E72772F0}" srcOrd="1" destOrd="0" presId="urn:microsoft.com/office/officeart/2018/2/layout/IconCircleList"/>
    <dgm:cxn modelId="{0A06DE8D-1CF3-4F14-A92F-5461BFED42B5}" type="presParOf" srcId="{791CF6DF-EFD4-4FD6-8EB3-78865C303CF9}" destId="{F891FF6B-CB97-42D0-A241-9353077A2BD9}" srcOrd="2" destOrd="0" presId="urn:microsoft.com/office/officeart/2018/2/layout/IconCircleList"/>
    <dgm:cxn modelId="{7558685A-F181-49E5-A22A-6F2727EEE8EE}" type="presParOf" srcId="{791CF6DF-EFD4-4FD6-8EB3-78865C303CF9}" destId="{73679706-2756-4BF8-B79A-9C7AA9B0A4E5}" srcOrd="3" destOrd="0" presId="urn:microsoft.com/office/officeart/2018/2/layout/IconCircleList"/>
    <dgm:cxn modelId="{5E62B54F-F7E8-474C-805D-E18E944D5706}" type="presParOf" srcId="{7D0028CE-1A1D-4D9B-9D46-7456E3C25BB9}" destId="{E1241E96-BAD6-482D-9D54-CD96F0B46D70}" srcOrd="7" destOrd="0" presId="urn:microsoft.com/office/officeart/2018/2/layout/IconCircleList"/>
    <dgm:cxn modelId="{C15BCA01-BB8E-4949-B653-7FE46F010D07}" type="presParOf" srcId="{7D0028CE-1A1D-4D9B-9D46-7456E3C25BB9}" destId="{785989EB-3B75-45FD-B831-4948CB0F7FBF}" srcOrd="8" destOrd="0" presId="urn:microsoft.com/office/officeart/2018/2/layout/IconCircleList"/>
    <dgm:cxn modelId="{C941AE91-3B45-4E70-A497-260AAB66CDA5}" type="presParOf" srcId="{785989EB-3B75-45FD-B831-4948CB0F7FBF}" destId="{E30129D3-91D4-45C5-889C-D0FEDD1F0784}" srcOrd="0" destOrd="0" presId="urn:microsoft.com/office/officeart/2018/2/layout/IconCircleList"/>
    <dgm:cxn modelId="{AAE76C38-E4B2-454F-9557-F75F0D467833}" type="presParOf" srcId="{785989EB-3B75-45FD-B831-4948CB0F7FBF}" destId="{DED33D00-2CDF-41E8-9FD7-374450FCF4D9}" srcOrd="1" destOrd="0" presId="urn:microsoft.com/office/officeart/2018/2/layout/IconCircleList"/>
    <dgm:cxn modelId="{508B439D-F9FD-4026-948C-2EF71AF2B21A}" type="presParOf" srcId="{785989EB-3B75-45FD-B831-4948CB0F7FBF}" destId="{6BF3D8DC-779C-4AB1-8062-F13FB499F44C}" srcOrd="2" destOrd="0" presId="urn:microsoft.com/office/officeart/2018/2/layout/IconCircleList"/>
    <dgm:cxn modelId="{7CA1DD6E-1379-49EF-BD09-132DC109C1E6}" type="presParOf" srcId="{785989EB-3B75-45FD-B831-4948CB0F7FBF}" destId="{F026B8A7-8B6E-4FDA-81F4-38CDC057AC2F}" srcOrd="3" destOrd="0" presId="urn:microsoft.com/office/officeart/2018/2/layout/IconCircleList"/>
    <dgm:cxn modelId="{B905657A-ACF0-4AA7-B602-0DC8B2E14B86}" type="presParOf" srcId="{7D0028CE-1A1D-4D9B-9D46-7456E3C25BB9}" destId="{A90ACAFF-CA2C-497D-9B62-D282F507149E}" srcOrd="9" destOrd="0" presId="urn:microsoft.com/office/officeart/2018/2/layout/IconCircleList"/>
    <dgm:cxn modelId="{7093E8C3-359D-427D-AF7A-C5212B6CD462}" type="presParOf" srcId="{7D0028CE-1A1D-4D9B-9D46-7456E3C25BB9}" destId="{6AC76490-F520-42C2-9E23-55BEEC50355A}" srcOrd="10" destOrd="0" presId="urn:microsoft.com/office/officeart/2018/2/layout/IconCircleList"/>
    <dgm:cxn modelId="{4E52A7EA-E4A3-4467-9B9E-62C32A678434}" type="presParOf" srcId="{6AC76490-F520-42C2-9E23-55BEEC50355A}" destId="{693749C0-BE12-4FA6-BFBB-923A2D22BCA3}" srcOrd="0" destOrd="0" presId="urn:microsoft.com/office/officeart/2018/2/layout/IconCircleList"/>
    <dgm:cxn modelId="{027BF019-C49D-410A-ADB5-DEC60194EB25}" type="presParOf" srcId="{6AC76490-F520-42C2-9E23-55BEEC50355A}" destId="{FCDF9ED4-93BB-4B6E-A6E0-0962EF3911D3}" srcOrd="1" destOrd="0" presId="urn:microsoft.com/office/officeart/2018/2/layout/IconCircleList"/>
    <dgm:cxn modelId="{54DD860E-0D4A-4135-925E-EDD490673DB7}" type="presParOf" srcId="{6AC76490-F520-42C2-9E23-55BEEC50355A}" destId="{672C2030-0CA5-4859-9EBD-2B70E1BDFFB4}" srcOrd="2" destOrd="0" presId="urn:microsoft.com/office/officeart/2018/2/layout/IconCircleList"/>
    <dgm:cxn modelId="{D5B01DF6-1F09-4AE6-9DFD-4F9E5ECBAE08}" type="presParOf" srcId="{6AC76490-F520-42C2-9E23-55BEEC50355A}" destId="{8F57CE1C-D8B2-4F3D-B9D3-C8D06966F322}"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88AFD3-5B59-4AF3-8130-0A8E5410EEFB}">
      <dsp:nvSpPr>
        <dsp:cNvPr id="0" name=""/>
        <dsp:cNvSpPr/>
      </dsp:nvSpPr>
      <dsp:spPr>
        <a:xfrm>
          <a:off x="0" y="27683"/>
          <a:ext cx="11349673" cy="41769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Medicaid Care Management</a:t>
          </a:r>
        </a:p>
      </dsp:txBody>
      <dsp:txXfrm>
        <a:off x="20390" y="48073"/>
        <a:ext cx="11308893" cy="376910"/>
      </dsp:txXfrm>
    </dsp:sp>
    <dsp:sp modelId="{AD25C8DE-1FDC-4D48-859C-85CBF2070C0D}">
      <dsp:nvSpPr>
        <dsp:cNvPr id="0" name=""/>
        <dsp:cNvSpPr/>
      </dsp:nvSpPr>
      <dsp:spPr>
        <a:xfrm>
          <a:off x="0" y="445373"/>
          <a:ext cx="11349673"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352"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t>Telephonic and field-based Care Management for all Medicaid members</a:t>
          </a:r>
        </a:p>
      </dsp:txBody>
      <dsp:txXfrm>
        <a:off x="0" y="445373"/>
        <a:ext cx="11349673" cy="281520"/>
      </dsp:txXfrm>
    </dsp:sp>
    <dsp:sp modelId="{1AF0B6DB-3E61-479F-B1B6-3996CA168C9F}">
      <dsp:nvSpPr>
        <dsp:cNvPr id="0" name=""/>
        <dsp:cNvSpPr/>
      </dsp:nvSpPr>
      <dsp:spPr>
        <a:xfrm>
          <a:off x="0" y="726893"/>
          <a:ext cx="11349673" cy="417690"/>
        </a:xfrm>
        <a:prstGeom prst="roundRect">
          <a:avLst/>
        </a:prstGeom>
        <a:gradFill rotWithShape="0">
          <a:gsLst>
            <a:gs pos="0">
              <a:schemeClr val="accent2">
                <a:hueOff val="1288722"/>
                <a:satOff val="-3699"/>
                <a:lumOff val="-5922"/>
                <a:alphaOff val="0"/>
                <a:satMod val="103000"/>
                <a:lumMod val="102000"/>
                <a:tint val="94000"/>
              </a:schemeClr>
            </a:gs>
            <a:gs pos="50000">
              <a:schemeClr val="accent2">
                <a:hueOff val="1288722"/>
                <a:satOff val="-3699"/>
                <a:lumOff val="-5922"/>
                <a:alphaOff val="0"/>
                <a:satMod val="110000"/>
                <a:lumMod val="100000"/>
                <a:shade val="100000"/>
              </a:schemeClr>
            </a:gs>
            <a:gs pos="100000">
              <a:schemeClr val="accent2">
                <a:hueOff val="1288722"/>
                <a:satOff val="-3699"/>
                <a:lumOff val="-5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Medicare/DSNP Care Management</a:t>
          </a:r>
        </a:p>
      </dsp:txBody>
      <dsp:txXfrm>
        <a:off x="20390" y="747283"/>
        <a:ext cx="11308893" cy="376910"/>
      </dsp:txXfrm>
    </dsp:sp>
    <dsp:sp modelId="{EFDC7FD4-92CC-481A-B7D5-DDCA8E693DB1}">
      <dsp:nvSpPr>
        <dsp:cNvPr id="0" name=""/>
        <dsp:cNvSpPr/>
      </dsp:nvSpPr>
      <dsp:spPr>
        <a:xfrm>
          <a:off x="0" y="1144583"/>
          <a:ext cx="11349673"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352"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t>Telephonic Care Management for all Medicare and DSNP Members</a:t>
          </a:r>
        </a:p>
      </dsp:txBody>
      <dsp:txXfrm>
        <a:off x="0" y="1144583"/>
        <a:ext cx="11349673" cy="281520"/>
      </dsp:txXfrm>
    </dsp:sp>
    <dsp:sp modelId="{81F06760-E10F-432F-8719-6EE19A5BABC3}">
      <dsp:nvSpPr>
        <dsp:cNvPr id="0" name=""/>
        <dsp:cNvSpPr/>
      </dsp:nvSpPr>
      <dsp:spPr>
        <a:xfrm>
          <a:off x="0" y="1426103"/>
          <a:ext cx="11349673" cy="417690"/>
        </a:xfrm>
        <a:prstGeom prst="roundRect">
          <a:avLst/>
        </a:prstGeom>
        <a:gradFill rotWithShape="0">
          <a:gsLst>
            <a:gs pos="0">
              <a:schemeClr val="accent2">
                <a:hueOff val="2577445"/>
                <a:satOff val="-7397"/>
                <a:lumOff val="-11844"/>
                <a:alphaOff val="0"/>
                <a:satMod val="103000"/>
                <a:lumMod val="102000"/>
                <a:tint val="94000"/>
              </a:schemeClr>
            </a:gs>
            <a:gs pos="50000">
              <a:schemeClr val="accent2">
                <a:hueOff val="2577445"/>
                <a:satOff val="-7397"/>
                <a:lumOff val="-11844"/>
                <a:alphaOff val="0"/>
                <a:satMod val="110000"/>
                <a:lumMod val="100000"/>
                <a:shade val="100000"/>
              </a:schemeClr>
            </a:gs>
            <a:gs pos="100000">
              <a:schemeClr val="accent2">
                <a:hueOff val="2577445"/>
                <a:satOff val="-7397"/>
                <a:lumOff val="-1184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Special Programs</a:t>
          </a:r>
        </a:p>
      </dsp:txBody>
      <dsp:txXfrm>
        <a:off x="20390" y="1446493"/>
        <a:ext cx="11308893" cy="376910"/>
      </dsp:txXfrm>
    </dsp:sp>
    <dsp:sp modelId="{B1950EB9-D9CF-4243-B499-A15D48DBEC44}">
      <dsp:nvSpPr>
        <dsp:cNvPr id="0" name=""/>
        <dsp:cNvSpPr/>
      </dsp:nvSpPr>
      <dsp:spPr>
        <a:xfrm>
          <a:off x="0" y="1843793"/>
          <a:ext cx="11349673" cy="686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352"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t>Carceral Transitions</a:t>
          </a:r>
        </a:p>
        <a:p>
          <a:pPr marL="114300" lvl="1" indent="-114300" algn="l" defTabSz="577850">
            <a:lnSpc>
              <a:spcPct val="90000"/>
            </a:lnSpc>
            <a:spcBef>
              <a:spcPct val="0"/>
            </a:spcBef>
            <a:spcAft>
              <a:spcPct val="20000"/>
            </a:spcAft>
            <a:buChar char="•"/>
          </a:pPr>
          <a:r>
            <a:rPr lang="en-US" sz="1300" kern="1200" dirty="0"/>
            <a:t>Patient Review and Coordination (PRC)*</a:t>
          </a:r>
        </a:p>
        <a:p>
          <a:pPr marL="114300" lvl="1" indent="-114300" algn="l" defTabSz="577850">
            <a:lnSpc>
              <a:spcPct val="90000"/>
            </a:lnSpc>
            <a:spcBef>
              <a:spcPct val="0"/>
            </a:spcBef>
            <a:spcAft>
              <a:spcPct val="20000"/>
            </a:spcAft>
            <a:buChar char="•"/>
          </a:pPr>
          <a:r>
            <a:rPr lang="en-US" sz="1300" kern="1200" dirty="0"/>
            <a:t>Transitions of Care</a:t>
          </a:r>
        </a:p>
      </dsp:txBody>
      <dsp:txXfrm>
        <a:off x="0" y="1843793"/>
        <a:ext cx="11349673" cy="686204"/>
      </dsp:txXfrm>
    </dsp:sp>
    <dsp:sp modelId="{A1F1BEB4-032D-4BD8-A5EE-EE17D9E6047D}">
      <dsp:nvSpPr>
        <dsp:cNvPr id="0" name=""/>
        <dsp:cNvSpPr/>
      </dsp:nvSpPr>
      <dsp:spPr>
        <a:xfrm>
          <a:off x="0" y="2529998"/>
          <a:ext cx="11349673" cy="417690"/>
        </a:xfrm>
        <a:prstGeom prst="roundRect">
          <a:avLst/>
        </a:prstGeom>
        <a:gradFill rotWithShape="0">
          <a:gsLst>
            <a:gs pos="0">
              <a:schemeClr val="accent2">
                <a:hueOff val="3866168"/>
                <a:satOff val="-11096"/>
                <a:lumOff val="-17765"/>
                <a:alphaOff val="0"/>
                <a:satMod val="103000"/>
                <a:lumMod val="102000"/>
                <a:tint val="94000"/>
              </a:schemeClr>
            </a:gs>
            <a:gs pos="50000">
              <a:schemeClr val="accent2">
                <a:hueOff val="3866168"/>
                <a:satOff val="-11096"/>
                <a:lumOff val="-17765"/>
                <a:alphaOff val="0"/>
                <a:satMod val="110000"/>
                <a:lumMod val="100000"/>
                <a:shade val="100000"/>
              </a:schemeClr>
            </a:gs>
            <a:gs pos="100000">
              <a:schemeClr val="accent2">
                <a:hueOff val="3866168"/>
                <a:satOff val="-11096"/>
                <a:lumOff val="-17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Community Support Services</a:t>
          </a:r>
        </a:p>
      </dsp:txBody>
      <dsp:txXfrm>
        <a:off x="20390" y="2550388"/>
        <a:ext cx="11308893" cy="376910"/>
      </dsp:txXfrm>
    </dsp:sp>
    <dsp:sp modelId="{7CA2606B-8E6E-4FF7-849B-62BFEABCEA9D}">
      <dsp:nvSpPr>
        <dsp:cNvPr id="0" name=""/>
        <dsp:cNvSpPr/>
      </dsp:nvSpPr>
      <dsp:spPr>
        <a:xfrm>
          <a:off x="0" y="2947688"/>
          <a:ext cx="11349673"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352"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t>Field-Based Community Health Workers</a:t>
          </a:r>
        </a:p>
      </dsp:txBody>
      <dsp:txXfrm>
        <a:off x="0" y="2947688"/>
        <a:ext cx="11349673" cy="281520"/>
      </dsp:txXfrm>
    </dsp:sp>
    <dsp:sp modelId="{7EEC647D-C9DD-41DB-A740-DFDDDD529B41}">
      <dsp:nvSpPr>
        <dsp:cNvPr id="0" name=""/>
        <dsp:cNvSpPr/>
      </dsp:nvSpPr>
      <dsp:spPr>
        <a:xfrm>
          <a:off x="0" y="3229208"/>
          <a:ext cx="11349673" cy="417690"/>
        </a:xfrm>
        <a:prstGeom prst="roundRect">
          <a:avLst/>
        </a:prstGeom>
        <a:gradFill rotWithShape="0">
          <a:gsLst>
            <a:gs pos="0">
              <a:schemeClr val="accent2">
                <a:hueOff val="5154890"/>
                <a:satOff val="-14794"/>
                <a:lumOff val="-23687"/>
                <a:alphaOff val="0"/>
                <a:satMod val="103000"/>
                <a:lumMod val="102000"/>
                <a:tint val="94000"/>
              </a:schemeClr>
            </a:gs>
            <a:gs pos="50000">
              <a:schemeClr val="accent2">
                <a:hueOff val="5154890"/>
                <a:satOff val="-14794"/>
                <a:lumOff val="-23687"/>
                <a:alphaOff val="0"/>
                <a:satMod val="110000"/>
                <a:lumMod val="100000"/>
                <a:shade val="100000"/>
              </a:schemeClr>
            </a:gs>
            <a:gs pos="100000">
              <a:schemeClr val="accent2">
                <a:hueOff val="5154890"/>
                <a:satOff val="-14794"/>
                <a:lumOff val="-2368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Wellness and Chronic Conditions</a:t>
          </a:r>
        </a:p>
      </dsp:txBody>
      <dsp:txXfrm>
        <a:off x="20390" y="3249598"/>
        <a:ext cx="11308893" cy="376910"/>
      </dsp:txXfrm>
    </dsp:sp>
    <dsp:sp modelId="{6CFAEA25-1248-410E-AE3C-B8EB2C81A4FA}">
      <dsp:nvSpPr>
        <dsp:cNvPr id="0" name=""/>
        <dsp:cNvSpPr/>
      </dsp:nvSpPr>
      <dsp:spPr>
        <a:xfrm>
          <a:off x="0" y="3646898"/>
          <a:ext cx="11349673" cy="686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352"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Maternal Child Health</a:t>
          </a:r>
        </a:p>
        <a:p>
          <a:pPr marL="114300" lvl="1" indent="-114300" algn="l" defTabSz="577850">
            <a:lnSpc>
              <a:spcPct val="90000"/>
            </a:lnSpc>
            <a:spcBef>
              <a:spcPct val="0"/>
            </a:spcBef>
            <a:spcAft>
              <a:spcPct val="20000"/>
            </a:spcAft>
            <a:buChar char="•"/>
          </a:pPr>
          <a:r>
            <a:rPr lang="en-US" sz="1300" kern="1200"/>
            <a:t>Diabetes Care Program</a:t>
          </a:r>
        </a:p>
        <a:p>
          <a:pPr marL="114300" lvl="1" indent="-114300" algn="l" defTabSz="577850">
            <a:lnSpc>
              <a:spcPct val="90000"/>
            </a:lnSpc>
            <a:spcBef>
              <a:spcPct val="0"/>
            </a:spcBef>
            <a:spcAft>
              <a:spcPct val="20000"/>
            </a:spcAft>
            <a:buChar char="•"/>
          </a:pPr>
          <a:r>
            <a:rPr lang="en-US" sz="1300" kern="1200"/>
            <a:t>Health Homes</a:t>
          </a:r>
        </a:p>
      </dsp:txBody>
      <dsp:txXfrm>
        <a:off x="0" y="3646898"/>
        <a:ext cx="11349673" cy="686204"/>
      </dsp:txXfrm>
    </dsp:sp>
    <dsp:sp modelId="{335DE6E5-E6CF-4728-A65E-B044929375C7}">
      <dsp:nvSpPr>
        <dsp:cNvPr id="0" name=""/>
        <dsp:cNvSpPr/>
      </dsp:nvSpPr>
      <dsp:spPr>
        <a:xfrm>
          <a:off x="0" y="4333103"/>
          <a:ext cx="11349673" cy="417690"/>
        </a:xfrm>
        <a:prstGeom prst="round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Health Risk Assessment Team</a:t>
          </a:r>
        </a:p>
      </dsp:txBody>
      <dsp:txXfrm>
        <a:off x="20390" y="4353493"/>
        <a:ext cx="11308893" cy="376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1F2EAC-ACA3-4CB4-8266-08A7308237EE}">
      <dsp:nvSpPr>
        <dsp:cNvPr id="0" name=""/>
        <dsp:cNvSpPr/>
      </dsp:nvSpPr>
      <dsp:spPr>
        <a:xfrm>
          <a:off x="0" y="13299"/>
          <a:ext cx="3464222" cy="207853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CHPW Members have access to </a:t>
          </a:r>
          <a:r>
            <a:rPr lang="en-US" sz="1400" kern="1200" dirty="0">
              <a:hlinkClick xmlns:r="http://schemas.openxmlformats.org/officeDocument/2006/relationships" r:id="rId1"/>
            </a:rPr>
            <a:t>MDLive </a:t>
          </a:r>
          <a:r>
            <a:rPr lang="en-US" sz="1400" kern="1200" dirty="0"/>
            <a:t>– A telehealth care option directly from their phone or PC! </a:t>
          </a:r>
          <a:r>
            <a:rPr lang="en-US" sz="1400" kern="1200" dirty="0" err="1"/>
            <a:t>MDLive</a:t>
          </a:r>
          <a:r>
            <a:rPr lang="en-US" sz="1400" kern="1200" dirty="0"/>
            <a:t> includes access to Virtual Urgent Care, Therapy, Psychiatry, and Dermatology anywhere in the US. Members can download the app from any Android or Apple app store. </a:t>
          </a:r>
        </a:p>
      </dsp:txBody>
      <dsp:txXfrm>
        <a:off x="0" y="13299"/>
        <a:ext cx="3464222" cy="2078533"/>
      </dsp:txXfrm>
    </dsp:sp>
    <dsp:sp modelId="{8404D9A2-CC15-45BF-9C07-F8CB0CD0A0A2}">
      <dsp:nvSpPr>
        <dsp:cNvPr id="0" name=""/>
        <dsp:cNvSpPr/>
      </dsp:nvSpPr>
      <dsp:spPr>
        <a:xfrm>
          <a:off x="3810471" y="2424668"/>
          <a:ext cx="3464222" cy="2078533"/>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For Mental Health and Behavioral Health needs, members can access Brightside – Virtual Care. Members can begin to access Brightside by completing an assessment at: </a:t>
          </a:r>
          <a:r>
            <a:rPr lang="en-US" sz="1400" kern="1200" dirty="0">
              <a:hlinkClick xmlns:r="http://schemas.openxmlformats.org/officeDocument/2006/relationships" r:id="rId2"/>
            </a:rPr>
            <a:t>Brightside </a:t>
          </a:r>
          <a:endParaRPr lang="en-US" sz="1400" kern="1200" dirty="0"/>
        </a:p>
      </dsp:txBody>
      <dsp:txXfrm>
        <a:off x="3810471" y="2424668"/>
        <a:ext cx="3464222" cy="2078533"/>
      </dsp:txXfrm>
    </dsp:sp>
    <dsp:sp modelId="{BF433E50-63B1-43C4-BAF8-475D8D8C2EB3}">
      <dsp:nvSpPr>
        <dsp:cNvPr id="0" name=""/>
        <dsp:cNvSpPr/>
      </dsp:nvSpPr>
      <dsp:spPr>
        <a:xfrm>
          <a:off x="7621289" y="13299"/>
          <a:ext cx="3464222" cy="2078533"/>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For Medically Assisted Treatment for substance use disorders, members  can access </a:t>
          </a:r>
          <a:r>
            <a:rPr lang="en-US" sz="1400" kern="1200" dirty="0">
              <a:hlinkClick xmlns:r="http://schemas.openxmlformats.org/officeDocument/2006/relationships" r:id="rId3"/>
            </a:rPr>
            <a:t>Bouldercare</a:t>
          </a:r>
          <a:r>
            <a:rPr lang="en-US" sz="1400" kern="1200" dirty="0"/>
            <a:t>. This includes Virtual clinician visits through a secure, private app on the member’s phone, On-demand visits in the app’s “Pop-In Clinic” to get a prescription, and prescriptions for Suboxone and other medication for SUD treatment.</a:t>
          </a:r>
        </a:p>
      </dsp:txBody>
      <dsp:txXfrm>
        <a:off x="7621289" y="13299"/>
        <a:ext cx="3464222" cy="2078533"/>
      </dsp:txXfrm>
    </dsp:sp>
    <dsp:sp modelId="{88D7A079-0C66-48F7-960B-87789B466210}">
      <dsp:nvSpPr>
        <dsp:cNvPr id="0" name=""/>
        <dsp:cNvSpPr/>
      </dsp:nvSpPr>
      <dsp:spPr>
        <a:xfrm>
          <a:off x="0" y="2438255"/>
          <a:ext cx="3464222" cy="207853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hlinkClick xmlns:r="http://schemas.openxmlformats.org/officeDocument/2006/relationships" r:id="rId4"/>
            </a:rPr>
            <a:t>Charlie Health </a:t>
          </a:r>
          <a:r>
            <a:rPr lang="en-US" sz="1400" kern="1200" dirty="0"/>
            <a:t>is available for members 11-50 with Mental Health, Substance Use, and Eating Disorder treatment needs. Charlie Health offers virtual intensive programs from home. These outpatient programs combine individual therapy, family therapy, and tailored group therapy sessions. Psychiatry and medication management are included as needed to support healing.</a:t>
          </a:r>
        </a:p>
      </dsp:txBody>
      <dsp:txXfrm>
        <a:off x="0" y="2438255"/>
        <a:ext cx="3464222" cy="2078533"/>
      </dsp:txXfrm>
    </dsp:sp>
    <dsp:sp modelId="{17495B1A-FB95-4A79-BEF4-E670A324A9FC}">
      <dsp:nvSpPr>
        <dsp:cNvPr id="0" name=""/>
        <dsp:cNvSpPr/>
      </dsp:nvSpPr>
      <dsp:spPr>
        <a:xfrm>
          <a:off x="3825714" y="0"/>
          <a:ext cx="3464222" cy="2078533"/>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2"/>
              </a:solidFill>
            </a:rPr>
            <a:t>NURSE ADVICE LINE:</a:t>
          </a:r>
          <a:r>
            <a:rPr lang="en-US" sz="1400" b="1" kern="1200" dirty="0">
              <a:solidFill>
                <a:schemeClr val="tx2"/>
              </a:solidFill>
            </a:rPr>
            <a:t> </a:t>
          </a:r>
          <a:r>
            <a:rPr lang="en-US" sz="1400" kern="1200" dirty="0"/>
            <a:t>Members can also reach the 24/7 Nurse Advice Line for CHPW by calling 1-866-418-2920 (TTY: 711) for free advice on what kind of care a member may need.</a:t>
          </a:r>
        </a:p>
      </dsp:txBody>
      <dsp:txXfrm>
        <a:off x="3825714" y="0"/>
        <a:ext cx="3464222" cy="2078533"/>
      </dsp:txXfrm>
    </dsp:sp>
    <dsp:sp modelId="{9D4665E1-BA71-4015-BD54-A9AEDBF40E4F}">
      <dsp:nvSpPr>
        <dsp:cNvPr id="0" name=""/>
        <dsp:cNvSpPr/>
      </dsp:nvSpPr>
      <dsp:spPr>
        <a:xfrm>
          <a:off x="7621289" y="2438255"/>
          <a:ext cx="3464222" cy="207853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Digital Navigation is available to all members through </a:t>
          </a:r>
          <a:r>
            <a:rPr lang="en-US" sz="1400" kern="1200" dirty="0">
              <a:hlinkClick xmlns:r="http://schemas.openxmlformats.org/officeDocument/2006/relationships" r:id="rId5"/>
            </a:rPr>
            <a:t>LinkToCare</a:t>
          </a:r>
          <a:r>
            <a:rPr lang="en-US" sz="1400" kern="1200" dirty="0"/>
            <a:t> – this includes education on utilizing computers and smartphones, accessing and setting up applications, and connection to programs for phones or low-cost internet services.</a:t>
          </a:r>
        </a:p>
      </dsp:txBody>
      <dsp:txXfrm>
        <a:off x="7621289" y="2438255"/>
        <a:ext cx="3464222" cy="20785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F0BB0D-6A47-43F5-B6CC-C4B9658D45B9}">
      <dsp:nvSpPr>
        <dsp:cNvPr id="0" name=""/>
        <dsp:cNvSpPr/>
      </dsp:nvSpPr>
      <dsp:spPr>
        <a:xfrm>
          <a:off x="1191303" y="12135"/>
          <a:ext cx="1021625" cy="10216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05C2F0-65B3-4B99-A2F6-16140062E8D6}">
      <dsp:nvSpPr>
        <dsp:cNvPr id="0" name=""/>
        <dsp:cNvSpPr/>
      </dsp:nvSpPr>
      <dsp:spPr>
        <a:xfrm>
          <a:off x="1405844" y="226676"/>
          <a:ext cx="592542" cy="59254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109C49-525F-4F97-B7D0-E9983A85D5B6}">
      <dsp:nvSpPr>
        <dsp:cNvPr id="0" name=""/>
        <dsp:cNvSpPr/>
      </dsp:nvSpPr>
      <dsp:spPr>
        <a:xfrm>
          <a:off x="2431847" y="12135"/>
          <a:ext cx="2408116" cy="1021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a:t>Care Management services</a:t>
          </a:r>
        </a:p>
      </dsp:txBody>
      <dsp:txXfrm>
        <a:off x="2431847" y="12135"/>
        <a:ext cx="2408116" cy="1021625"/>
      </dsp:txXfrm>
    </dsp:sp>
    <dsp:sp modelId="{17947B16-25E5-446F-97F5-91C0B46C9C22}">
      <dsp:nvSpPr>
        <dsp:cNvPr id="0" name=""/>
        <dsp:cNvSpPr/>
      </dsp:nvSpPr>
      <dsp:spPr>
        <a:xfrm>
          <a:off x="5259559" y="12135"/>
          <a:ext cx="1021625" cy="10216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D635A9-919F-4450-A89C-079F6FEB4109}">
      <dsp:nvSpPr>
        <dsp:cNvPr id="0" name=""/>
        <dsp:cNvSpPr/>
      </dsp:nvSpPr>
      <dsp:spPr>
        <a:xfrm>
          <a:off x="5474101" y="226676"/>
          <a:ext cx="592542" cy="59254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3A3E07-F826-43C9-8565-534485FF9511}">
      <dsp:nvSpPr>
        <dsp:cNvPr id="0" name=""/>
        <dsp:cNvSpPr/>
      </dsp:nvSpPr>
      <dsp:spPr>
        <a:xfrm>
          <a:off x="6500104" y="12135"/>
          <a:ext cx="2408116" cy="1021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a:t>Member Services</a:t>
          </a:r>
        </a:p>
      </dsp:txBody>
      <dsp:txXfrm>
        <a:off x="6500104" y="12135"/>
        <a:ext cx="2408116" cy="1021625"/>
      </dsp:txXfrm>
    </dsp:sp>
    <dsp:sp modelId="{2BFE6860-254A-4F20-9FAC-52BE0129274D}">
      <dsp:nvSpPr>
        <dsp:cNvPr id="0" name=""/>
        <dsp:cNvSpPr/>
      </dsp:nvSpPr>
      <dsp:spPr>
        <a:xfrm>
          <a:off x="1191303" y="1829449"/>
          <a:ext cx="1021625" cy="10216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EB36FD-29A0-4DCB-AA42-57BD3C01F69F}">
      <dsp:nvSpPr>
        <dsp:cNvPr id="0" name=""/>
        <dsp:cNvSpPr/>
      </dsp:nvSpPr>
      <dsp:spPr>
        <a:xfrm>
          <a:off x="1405844" y="2043991"/>
          <a:ext cx="592542" cy="59254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CB3F5D-34D4-4BD3-8DE4-6AA76DD845CC}">
      <dsp:nvSpPr>
        <dsp:cNvPr id="0" name=""/>
        <dsp:cNvSpPr/>
      </dsp:nvSpPr>
      <dsp:spPr>
        <a:xfrm>
          <a:off x="2431847" y="1829449"/>
          <a:ext cx="2408116" cy="1021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a:t>Nurse Advise Line</a:t>
          </a:r>
        </a:p>
      </dsp:txBody>
      <dsp:txXfrm>
        <a:off x="2431847" y="1829449"/>
        <a:ext cx="2408116" cy="1021625"/>
      </dsp:txXfrm>
    </dsp:sp>
    <dsp:sp modelId="{5D07F0F6-E6A5-4234-BFAD-DD74159DA79C}">
      <dsp:nvSpPr>
        <dsp:cNvPr id="0" name=""/>
        <dsp:cNvSpPr/>
      </dsp:nvSpPr>
      <dsp:spPr>
        <a:xfrm>
          <a:off x="5259559" y="1829449"/>
          <a:ext cx="1021625" cy="10216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3EF054-3D36-42FD-9891-5388E72772F0}">
      <dsp:nvSpPr>
        <dsp:cNvPr id="0" name=""/>
        <dsp:cNvSpPr/>
      </dsp:nvSpPr>
      <dsp:spPr>
        <a:xfrm>
          <a:off x="5474101" y="2043991"/>
          <a:ext cx="592542" cy="59254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679706-2756-4BF8-B79A-9C7AA9B0A4E5}">
      <dsp:nvSpPr>
        <dsp:cNvPr id="0" name=""/>
        <dsp:cNvSpPr/>
      </dsp:nvSpPr>
      <dsp:spPr>
        <a:xfrm>
          <a:off x="6500104" y="1829449"/>
          <a:ext cx="2408116" cy="1021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dirty="0"/>
            <a:t>Member Value Added Benefits</a:t>
          </a:r>
        </a:p>
      </dsp:txBody>
      <dsp:txXfrm>
        <a:off x="6500104" y="1829449"/>
        <a:ext cx="2408116" cy="1021625"/>
      </dsp:txXfrm>
    </dsp:sp>
    <dsp:sp modelId="{E30129D3-91D4-45C5-889C-D0FEDD1F0784}">
      <dsp:nvSpPr>
        <dsp:cNvPr id="0" name=""/>
        <dsp:cNvSpPr/>
      </dsp:nvSpPr>
      <dsp:spPr>
        <a:xfrm>
          <a:off x="1223964" y="3584588"/>
          <a:ext cx="1021625" cy="10216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D33D00-2CDF-41E8-9FD7-374450FCF4D9}">
      <dsp:nvSpPr>
        <dsp:cNvPr id="0" name=""/>
        <dsp:cNvSpPr/>
      </dsp:nvSpPr>
      <dsp:spPr>
        <a:xfrm>
          <a:off x="1405844" y="3861305"/>
          <a:ext cx="592542" cy="59254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26B8A7-8B6E-4FDA-81F4-38CDC057AC2F}">
      <dsp:nvSpPr>
        <dsp:cNvPr id="0" name=""/>
        <dsp:cNvSpPr/>
      </dsp:nvSpPr>
      <dsp:spPr>
        <a:xfrm>
          <a:off x="2431847" y="3646764"/>
          <a:ext cx="2408116" cy="1021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dirty="0"/>
            <a:t>Telehealth Services</a:t>
          </a:r>
        </a:p>
      </dsp:txBody>
      <dsp:txXfrm>
        <a:off x="2431847" y="3646764"/>
        <a:ext cx="2408116" cy="1021625"/>
      </dsp:txXfrm>
    </dsp:sp>
    <dsp:sp modelId="{693749C0-BE12-4FA6-BFBB-923A2D22BCA3}">
      <dsp:nvSpPr>
        <dsp:cNvPr id="0" name=""/>
        <dsp:cNvSpPr/>
      </dsp:nvSpPr>
      <dsp:spPr>
        <a:xfrm>
          <a:off x="5259559" y="3646764"/>
          <a:ext cx="1021625" cy="102162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DF9ED4-93BB-4B6E-A6E0-0962EF3911D3}">
      <dsp:nvSpPr>
        <dsp:cNvPr id="0" name=""/>
        <dsp:cNvSpPr/>
      </dsp:nvSpPr>
      <dsp:spPr>
        <a:xfrm>
          <a:off x="5474101" y="3861305"/>
          <a:ext cx="592542" cy="59254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57CE1C-D8B2-4F3D-B9D3-C8D06966F322}">
      <dsp:nvSpPr>
        <dsp:cNvPr id="0" name=""/>
        <dsp:cNvSpPr/>
      </dsp:nvSpPr>
      <dsp:spPr>
        <a:xfrm>
          <a:off x="6500104" y="3646764"/>
          <a:ext cx="2408116" cy="1021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a:t>Member Rewards Program</a:t>
          </a:r>
        </a:p>
      </dsp:txBody>
      <dsp:txXfrm>
        <a:off x="6500104" y="3646764"/>
        <a:ext cx="2408116" cy="102162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2647B0-B0F9-434E-A1F2-A31CD96ED2DA}" type="datetimeFigureOut">
              <a:rPr lang="en-US" smtClean="0"/>
              <a:t>3/12/26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F2E80C-6F68-584A-ABAD-7CB9101EB477}" type="slidenum">
              <a:rPr lang="en-US" smtClean="0"/>
              <a:t>‹#›</a:t>
            </a:fld>
            <a:endParaRPr lang="en-US"/>
          </a:p>
        </p:txBody>
      </p:sp>
    </p:spTree>
    <p:extLst>
      <p:ext uri="{BB962C8B-B14F-4D97-AF65-F5344CB8AC3E}">
        <p14:creationId xmlns:p14="http://schemas.microsoft.com/office/powerpoint/2010/main" val="2022519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walmart.com/"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www.molinahealthcare.com/members/wa/en-us/-/media/Molina/PublicWebsite/PDF/members/wa/en-us/Medicaid/Member-Rewards-Program/2025-Molina-Incentive-Store-Product-Overview_EN_FNL_R_508c.ashx"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molinahealthcare.com/members/wa/en-us/mem/medicaid/imc/health-and-wellness/member-rewards.aspx"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E255B-D7C8-48F3-9055-61EA18016D97}" type="slidenum">
              <a:rPr lang="en-US" smtClean="0"/>
              <a:t>4</a:t>
            </a:fld>
            <a:endParaRPr lang="en-US" dirty="0"/>
          </a:p>
        </p:txBody>
      </p:sp>
    </p:spTree>
    <p:extLst>
      <p:ext uri="{BB962C8B-B14F-4D97-AF65-F5344CB8AC3E}">
        <p14:creationId xmlns:p14="http://schemas.microsoft.com/office/powerpoint/2010/main" val="2401072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E255B-D7C8-48F3-9055-61EA18016D97}" type="slidenum">
              <a:rPr lang="en-US" smtClean="0"/>
              <a:t>10</a:t>
            </a:fld>
            <a:endParaRPr lang="en-US" dirty="0"/>
          </a:p>
        </p:txBody>
      </p:sp>
    </p:spTree>
    <p:extLst>
      <p:ext uri="{BB962C8B-B14F-4D97-AF65-F5344CB8AC3E}">
        <p14:creationId xmlns:p14="http://schemas.microsoft.com/office/powerpoint/2010/main" val="315810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1207C-FEF4-2FBB-0336-6948F4B0F3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3CD78A-DBA0-E14A-4326-182851E835F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DF7352-8E09-02CB-279E-90E884D58F86}"/>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600"/>
              </a:spcBef>
              <a:spcAft>
                <a:spcPts val="0"/>
              </a:spcAft>
              <a:buClrTx/>
              <a:buSzTx/>
              <a:buFontTx/>
              <a:buNone/>
              <a:tabLst/>
              <a:defRPr/>
            </a:pPr>
            <a:br>
              <a:rPr lang="en-US" sz="1800" dirty="0">
                <a:effectLst/>
                <a:latin typeface="Calibri" panose="020F0502020204030204" pitchFamily="34" charset="0"/>
              </a:rPr>
            </a:br>
            <a:endParaRPr lang="en-US" dirty="0"/>
          </a:p>
        </p:txBody>
      </p:sp>
      <p:sp>
        <p:nvSpPr>
          <p:cNvPr id="4" name="Slide Number Placeholder 3">
            <a:extLst>
              <a:ext uri="{FF2B5EF4-FFF2-40B4-BE49-F238E27FC236}">
                <a16:creationId xmlns:a16="http://schemas.microsoft.com/office/drawing/2014/main" id="{5D1939A5-7AEF-9A15-D29F-46340D661C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5E81D143-DCA1-495A-9375-2647851A4444}" type="slidenum">
              <a:rPr kumimoji="0" lang="en-US" sz="1200" b="0" i="0" u="none" strike="noStrike" kern="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936942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519E255B-D7C8-48F3-9055-61EA18016D97}" type="slidenum">
              <a:rPr lang="en-US" smtClean="0"/>
              <a:t>12</a:t>
            </a:fld>
            <a:endParaRPr lang="en-US" dirty="0"/>
          </a:p>
        </p:txBody>
      </p:sp>
    </p:spTree>
    <p:extLst>
      <p:ext uri="{BB962C8B-B14F-4D97-AF65-F5344CB8AC3E}">
        <p14:creationId xmlns:p14="http://schemas.microsoft.com/office/powerpoint/2010/main" val="1768421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5E81D143-DCA1-495A-9375-2647851A4444}" type="slidenum">
              <a:rPr kumimoji="0" lang="en-US" sz="1200" b="0" i="0" u="none" strike="noStrike" kern="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lang="en-US"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788043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E255B-D7C8-48F3-9055-61EA18016D97}" type="slidenum">
              <a:rPr lang="en-US" smtClean="0"/>
              <a:t>20</a:t>
            </a:fld>
            <a:endParaRPr lang="en-US" dirty="0"/>
          </a:p>
        </p:txBody>
      </p:sp>
    </p:spTree>
    <p:extLst>
      <p:ext uri="{BB962C8B-B14F-4D97-AF65-F5344CB8AC3E}">
        <p14:creationId xmlns:p14="http://schemas.microsoft.com/office/powerpoint/2010/main" val="1592658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E255B-D7C8-48F3-9055-61EA18016D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4469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F0B23-BFE0-047C-9E56-09D6AD9B1B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1B21D3-26BE-D04E-1474-DABBCF14A2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6A088D-89E0-D6E2-FC46-9CDED12CC050}"/>
              </a:ext>
            </a:extLst>
          </p:cNvPr>
          <p:cNvSpPr>
            <a:spLocks noGrp="1"/>
          </p:cNvSpPr>
          <p:nvPr>
            <p:ph type="body" idx="1"/>
          </p:nvPr>
        </p:nvSpPr>
        <p:spPr/>
        <p:txBody>
          <a:bodyPr/>
          <a:lstStyle/>
          <a:p>
            <a:r>
              <a:rPr lang="en-US" dirty="0"/>
              <a:t>Laura</a:t>
            </a:r>
          </a:p>
        </p:txBody>
      </p:sp>
      <p:sp>
        <p:nvSpPr>
          <p:cNvPr id="4" name="Slide Number Placeholder 3">
            <a:extLst>
              <a:ext uri="{FF2B5EF4-FFF2-40B4-BE49-F238E27FC236}">
                <a16:creationId xmlns:a16="http://schemas.microsoft.com/office/drawing/2014/main" id="{A1C70D47-7FBE-4ED4-6215-B233425B8B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E255B-D7C8-48F3-9055-61EA18016D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2432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E255B-D7C8-48F3-9055-61EA18016D97}" type="slidenum">
              <a:rPr lang="en-US" smtClean="0"/>
              <a:t>25</a:t>
            </a:fld>
            <a:endParaRPr lang="en-US"/>
          </a:p>
        </p:txBody>
      </p:sp>
    </p:spTree>
    <p:extLst>
      <p:ext uri="{BB962C8B-B14F-4D97-AF65-F5344CB8AC3E}">
        <p14:creationId xmlns:p14="http://schemas.microsoft.com/office/powerpoint/2010/main" val="1504592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E255B-D7C8-48F3-9055-61EA18016D97}" type="slidenum">
              <a:rPr lang="en-US" smtClean="0"/>
              <a:t>26</a:t>
            </a:fld>
            <a:endParaRPr lang="en-US"/>
          </a:p>
        </p:txBody>
      </p:sp>
    </p:spTree>
    <p:extLst>
      <p:ext uri="{BB962C8B-B14F-4D97-AF65-F5344CB8AC3E}">
        <p14:creationId xmlns:p14="http://schemas.microsoft.com/office/powerpoint/2010/main" val="2425063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413EA-0212-2C4D-8F69-DB276F2A7DD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0715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AEBA0-789E-7FD5-A259-28EAF0A31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E6A1CA-9490-0385-1513-0FB863F05E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BF210F-858A-8313-1095-F91F4AD9C9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1A6E05-EA40-19BE-173E-FE4F69C8E7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E255B-D7C8-48F3-9055-61EA18016D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256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9E255B-D7C8-48F3-9055-61EA18016D97}" type="slidenum">
              <a:rPr lang="en-US" smtClean="0"/>
              <a:t>31</a:t>
            </a:fld>
            <a:endParaRPr lang="en-US"/>
          </a:p>
        </p:txBody>
      </p:sp>
    </p:spTree>
    <p:extLst>
      <p:ext uri="{BB962C8B-B14F-4D97-AF65-F5344CB8AC3E}">
        <p14:creationId xmlns:p14="http://schemas.microsoft.com/office/powerpoint/2010/main" val="3021317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E255B-D7C8-48F3-9055-61EA18016D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0798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3D3D3D"/>
                </a:solidFill>
              </a:rPr>
              <a:t>Molina Medicaid members can earn rewards for completing important wellness visits and screenings. The members will receive a reloadable reward card  and use to shop in person at participating retailers or online at </a:t>
            </a:r>
            <a:r>
              <a:rPr lang="en-US" dirty="0">
                <a:solidFill>
                  <a:srgbClr val="005F61"/>
                </a:solidFill>
                <a:hlinkClick r:id="rId3"/>
              </a:rPr>
              <a:t>Walmart.com</a:t>
            </a:r>
            <a:r>
              <a:rPr lang="en-US" dirty="0">
                <a:solidFill>
                  <a:srgbClr val="3D3D3D"/>
                </a:solidFill>
              </a:rPr>
              <a:t>. Members can use the rewards for other purposes such as bill pay, gas (pay-at-pump only) or pet supplies. For details on where they can spend your rewards, see the Store Finder </a:t>
            </a:r>
            <a:r>
              <a:rPr lang="en-US" b="1" dirty="0">
                <a:solidFill>
                  <a:srgbClr val="005F61"/>
                </a:solidFill>
                <a:hlinkClick r:id="rId4"/>
              </a:rPr>
              <a:t>flyer</a:t>
            </a:r>
            <a:r>
              <a:rPr lang="en-US" dirty="0">
                <a:solidFill>
                  <a:srgbClr val="3D3D3D"/>
                </a:solidFill>
              </a:rPr>
              <a:t>.</a:t>
            </a:r>
            <a:endParaRPr lang="en-US" dirty="0">
              <a:solidFill>
                <a:srgbClr val="000000"/>
              </a:solidFill>
            </a:endParaRPr>
          </a:p>
          <a:p>
            <a:br>
              <a:rPr lang="en-US" dirty="0"/>
            </a:br>
            <a:endParaRPr lang="en-US" dirty="0"/>
          </a:p>
          <a:p>
            <a:endParaRPr lang="en-US" dirty="0">
              <a:solidFill>
                <a:srgbClr val="3D3D3D"/>
              </a:solidFill>
            </a:endParaRPr>
          </a:p>
          <a:p>
            <a:r>
              <a:rPr lang="en-US" dirty="0">
                <a:solidFill>
                  <a:srgbClr val="3D3D3D"/>
                </a:solidFill>
              </a:rPr>
              <a:t>Shop in person at participating retailers or online at </a:t>
            </a:r>
            <a:r>
              <a:rPr lang="en-US" dirty="0">
                <a:solidFill>
                  <a:srgbClr val="005F61"/>
                </a:solidFill>
                <a:hlinkClick r:id="rId3"/>
              </a:rPr>
              <a:t>Walmart.com</a:t>
            </a:r>
            <a:r>
              <a:rPr lang="en-US" dirty="0">
                <a:solidFill>
                  <a:srgbClr val="3D3D3D"/>
                </a:solidFill>
              </a:rPr>
              <a:t>. You may also use your rewards for other purposes such as bill pay, gas (pay-at-pump only) or pet supplies. For details on where you can spend your rewards, see our Store Finder </a:t>
            </a:r>
            <a:r>
              <a:rPr lang="en-US" b="1" dirty="0">
                <a:solidFill>
                  <a:srgbClr val="005F61"/>
                </a:solidFill>
                <a:hlinkClick r:id="rId4"/>
              </a:rPr>
              <a:t>flyer</a:t>
            </a:r>
            <a:r>
              <a:rPr lang="en-US" dirty="0">
                <a:solidFill>
                  <a:srgbClr val="3D3D3D"/>
                </a:solidFill>
              </a:rPr>
              <a:t>.</a:t>
            </a:r>
            <a:endParaRPr lang="en-US" dirty="0">
              <a:ea typeface="Calibri"/>
              <a:cs typeface="Calibri"/>
            </a:endParaRPr>
          </a:p>
          <a:p>
            <a:br>
              <a:rPr lang="en-US" dirty="0"/>
            </a:br>
            <a:endParaRPr lang="en-US" dirty="0"/>
          </a:p>
        </p:txBody>
      </p:sp>
      <p:sp>
        <p:nvSpPr>
          <p:cNvPr id="4" name="Slide Number Placeholder 3"/>
          <p:cNvSpPr>
            <a:spLocks noGrp="1"/>
          </p:cNvSpPr>
          <p:nvPr>
            <p:ph type="sldNum" sz="quarter" idx="5"/>
          </p:nvPr>
        </p:nvSpPr>
        <p:spPr/>
        <p:txBody>
          <a:bodyPr/>
          <a:lstStyle/>
          <a:p>
            <a:fld id="{519E255B-D7C8-48F3-9055-61EA18016D97}" type="slidenum">
              <a:rPr lang="en-US" smtClean="0"/>
              <a:t>34</a:t>
            </a:fld>
            <a:endParaRPr lang="en-US"/>
          </a:p>
        </p:txBody>
      </p:sp>
    </p:spTree>
    <p:extLst>
      <p:ext uri="{BB962C8B-B14F-4D97-AF65-F5344CB8AC3E}">
        <p14:creationId xmlns:p14="http://schemas.microsoft.com/office/powerpoint/2010/main" val="1768750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Important information: </a:t>
            </a:r>
          </a:p>
          <a:p>
            <a:pPr marL="171450" indent="-171450">
              <a:buFont typeface="Arial"/>
              <a:buChar char="•"/>
            </a:pPr>
            <a:r>
              <a:rPr lang="en-US"/>
              <a:t>To earn a reward, you must have Molina Healthcare of Washington as your primary insurance when service is given. </a:t>
            </a:r>
          </a:p>
          <a:p>
            <a:pPr marL="171450" indent="-171450">
              <a:buFont typeface="Arial"/>
              <a:buChar char="•"/>
            </a:pPr>
            <a:r>
              <a:rPr lang="en-US"/>
              <a:t>Apple Health members can get up to $200 in total rewards every 12 months. </a:t>
            </a:r>
          </a:p>
          <a:p>
            <a:pPr marL="171450" indent="-171450">
              <a:buFont typeface="Arial"/>
              <a:buChar char="•"/>
            </a:pPr>
            <a:r>
              <a:rPr lang="en-US"/>
              <a:t>Each reward can be received no more than once a year. For example, a diabetes HbA1c test can be completed every 3-6 months, but you can receive only one $35 reward each year. </a:t>
            </a:r>
          </a:p>
          <a:p>
            <a:pPr marL="171450" indent="-171450">
              <a:buFont typeface="Arial"/>
              <a:buChar char="•"/>
            </a:pPr>
            <a:r>
              <a:rPr lang="en-US"/>
              <a:t>All reward submissions for services done in 2025 must be submitted by 1/31/2026. Submissions received after the deadline will not be processed</a:t>
            </a:r>
            <a:endParaRPr lang="en-US">
              <a:ea typeface="Calibri"/>
              <a:cs typeface="Calibri"/>
            </a:endParaRPr>
          </a:p>
        </p:txBody>
      </p:sp>
      <p:sp>
        <p:nvSpPr>
          <p:cNvPr id="4" name="Slide Number Placeholder 3"/>
          <p:cNvSpPr>
            <a:spLocks noGrp="1"/>
          </p:cNvSpPr>
          <p:nvPr>
            <p:ph type="sldNum" sz="quarter" idx="5"/>
          </p:nvPr>
        </p:nvSpPr>
        <p:spPr/>
        <p:txBody>
          <a:bodyPr/>
          <a:lstStyle/>
          <a:p>
            <a:fld id="{519E255B-D7C8-48F3-9055-61EA18016D97}" type="slidenum">
              <a:rPr lang="en-US" smtClean="0"/>
              <a:t>35</a:t>
            </a:fld>
            <a:endParaRPr lang="en-US"/>
          </a:p>
        </p:txBody>
      </p:sp>
    </p:spTree>
    <p:extLst>
      <p:ext uri="{BB962C8B-B14F-4D97-AF65-F5344CB8AC3E}">
        <p14:creationId xmlns:p14="http://schemas.microsoft.com/office/powerpoint/2010/main" val="2581206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list of member rewards for adults.  Members can attest via the member portal, mobile app, or calling the members services department. </a:t>
            </a:r>
            <a:endParaRPr lang="en-US" dirty="0">
              <a:ea typeface="Calibri"/>
              <a:cs typeface="Calibri"/>
            </a:endParaRPr>
          </a:p>
          <a:p>
            <a:endParaRPr lang="en-US" dirty="0">
              <a:ea typeface="Calibri"/>
              <a:cs typeface="Calibri"/>
            </a:endParaRPr>
          </a:p>
          <a:p>
            <a:pPr marL="171450" indent="-171450">
              <a:buFont typeface="Arial"/>
              <a:buChar char="•"/>
            </a:pPr>
            <a:r>
              <a:rPr lang="en-US" dirty="0">
                <a:solidFill>
                  <a:srgbClr val="3D3D3D"/>
                </a:solidFill>
              </a:rPr>
              <a:t>To earn a reward(s), you must have Molina Healthcare of Washington as your primary insurance when service is given.</a:t>
            </a:r>
            <a:endParaRPr lang="en-US" dirty="0"/>
          </a:p>
          <a:p>
            <a:pPr marL="171450" indent="-171450">
              <a:buFont typeface="Arial"/>
              <a:buChar char="•"/>
            </a:pPr>
            <a:r>
              <a:rPr lang="en-US" dirty="0">
                <a:solidFill>
                  <a:srgbClr val="3D3D3D"/>
                </a:solidFill>
              </a:rPr>
              <a:t>Apple Health members can get up to $200 in total rewards every 12 months.</a:t>
            </a:r>
            <a:endParaRPr lang="en-US" dirty="0"/>
          </a:p>
          <a:p>
            <a:pPr marL="171450" indent="-171450">
              <a:buFont typeface="Arial"/>
              <a:buChar char="•"/>
            </a:pPr>
            <a:r>
              <a:rPr lang="en-US" dirty="0">
                <a:solidFill>
                  <a:srgbClr val="3D3D3D"/>
                </a:solidFill>
              </a:rPr>
              <a:t>Each reward can be received no more than once a year. For example, a diabetes HbA1c test can be completed every 3-6 months, but you can receive only one $35 reward each year.</a:t>
            </a:r>
            <a:endParaRPr lang="en-US" dirty="0"/>
          </a:p>
          <a:p>
            <a:pPr marL="171450" indent="-171450">
              <a:buFont typeface="Arial"/>
              <a:buChar char="•"/>
            </a:pPr>
            <a:r>
              <a:rPr lang="en-US" dirty="0">
                <a:solidFill>
                  <a:srgbClr val="3D3D3D"/>
                </a:solidFill>
              </a:rPr>
              <a:t>All reward submissions for services done in 2025 must be submitted by 1/31/2026. Submissions received after the deadline will not be processed.</a:t>
            </a:r>
            <a:endParaRPr lang="en-US" dirty="0"/>
          </a:p>
          <a:p>
            <a:endParaRPr lang="en-US" dirty="0">
              <a:ea typeface="Calibri"/>
              <a:cs typeface="Calibri"/>
            </a:endParaRPr>
          </a:p>
          <a:p>
            <a:endParaRPr lang="en-US" dirty="0">
              <a:ea typeface="Calibri"/>
              <a:cs typeface="Calibri"/>
            </a:endParaRPr>
          </a:p>
          <a:p>
            <a:r>
              <a:rPr lang="en-US" dirty="0">
                <a:ea typeface="Calibri"/>
                <a:cs typeface="Calibri"/>
              </a:rPr>
              <a:t>For more info: </a:t>
            </a:r>
            <a:r>
              <a:rPr lang="en-US" dirty="0">
                <a:hlinkClick r:id="rId3"/>
              </a:rPr>
              <a:t>Apple Health (Medicaid) Member Rewards | Molina Healthcare of Washington</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519E255B-D7C8-48F3-9055-61EA18016D97}" type="slidenum">
              <a:rPr lang="en-US" smtClean="0"/>
              <a:t>36</a:t>
            </a:fld>
            <a:endParaRPr lang="en-US"/>
          </a:p>
        </p:txBody>
      </p:sp>
    </p:spTree>
    <p:extLst>
      <p:ext uri="{BB962C8B-B14F-4D97-AF65-F5344CB8AC3E}">
        <p14:creationId xmlns:p14="http://schemas.microsoft.com/office/powerpoint/2010/main" val="3853445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E255B-D7C8-48F3-9055-61EA18016D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2165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E255B-D7C8-48F3-9055-61EA18016D97}" type="slidenum">
              <a:rPr lang="en-US" smtClean="0"/>
              <a:t>43</a:t>
            </a:fld>
            <a:endParaRPr lang="en-US" dirty="0"/>
          </a:p>
        </p:txBody>
      </p:sp>
    </p:spTree>
    <p:extLst>
      <p:ext uri="{BB962C8B-B14F-4D97-AF65-F5344CB8AC3E}">
        <p14:creationId xmlns:p14="http://schemas.microsoft.com/office/powerpoint/2010/main" val="35874165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522D7-6F94-DC37-447E-FAC184F22A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BC9D66-DECC-E45D-ECAB-91C8FE4AD2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57C7B6-D724-30E4-CC63-ACC8322DFCEE}"/>
              </a:ext>
            </a:extLst>
          </p:cNvPr>
          <p:cNvSpPr>
            <a:spLocks noGrp="1"/>
          </p:cNvSpPr>
          <p:nvPr>
            <p:ph type="body" idx="1"/>
          </p:nvPr>
        </p:nvSpPr>
        <p:spPr/>
        <p:txBody>
          <a:bodyPr/>
          <a:lstStyle/>
          <a:p>
            <a:r>
              <a:rPr lang="en-US" dirty="0"/>
              <a:t>Terry Lee</a:t>
            </a:r>
          </a:p>
        </p:txBody>
      </p:sp>
      <p:sp>
        <p:nvSpPr>
          <p:cNvPr id="4" name="Slide Number Placeholder 3">
            <a:extLst>
              <a:ext uri="{FF2B5EF4-FFF2-40B4-BE49-F238E27FC236}">
                <a16:creationId xmlns:a16="http://schemas.microsoft.com/office/drawing/2014/main" id="{1DA0E1A8-E4CC-D21C-0BF7-D293DF3F4D20}"/>
              </a:ext>
            </a:extLst>
          </p:cNvPr>
          <p:cNvSpPr>
            <a:spLocks noGrp="1"/>
          </p:cNvSpPr>
          <p:nvPr>
            <p:ph type="sldNum" sz="quarter" idx="5"/>
          </p:nvPr>
        </p:nvSpPr>
        <p:spPr/>
        <p:txBody>
          <a:bodyPr/>
          <a:lstStyle/>
          <a:p>
            <a:fld id="{519E255B-D7C8-48F3-9055-61EA18016D97}" type="slidenum">
              <a:rPr lang="en-US" smtClean="0"/>
              <a:t>44</a:t>
            </a:fld>
            <a:endParaRPr lang="en-US" dirty="0"/>
          </a:p>
        </p:txBody>
      </p:sp>
    </p:spTree>
    <p:extLst>
      <p:ext uri="{BB962C8B-B14F-4D97-AF65-F5344CB8AC3E}">
        <p14:creationId xmlns:p14="http://schemas.microsoft.com/office/powerpoint/2010/main" val="41731466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86BE2-772A-5475-02D9-C3EF75EFE4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977E94-0C1B-FF65-5B50-32BC88DE64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C22D95-8751-048D-3036-778C89AE8833}"/>
              </a:ext>
            </a:extLst>
          </p:cNvPr>
          <p:cNvSpPr>
            <a:spLocks noGrp="1"/>
          </p:cNvSpPr>
          <p:nvPr>
            <p:ph type="body" idx="1"/>
          </p:nvPr>
        </p:nvSpPr>
        <p:spPr/>
        <p:txBody>
          <a:bodyPr/>
          <a:lstStyle/>
          <a:p>
            <a:r>
              <a:rPr lang="en-US" dirty="0"/>
              <a:t>Terry Lee</a:t>
            </a:r>
          </a:p>
        </p:txBody>
      </p:sp>
      <p:sp>
        <p:nvSpPr>
          <p:cNvPr id="4" name="Slide Number Placeholder 3">
            <a:extLst>
              <a:ext uri="{FF2B5EF4-FFF2-40B4-BE49-F238E27FC236}">
                <a16:creationId xmlns:a16="http://schemas.microsoft.com/office/drawing/2014/main" id="{CD3E4CE4-504F-CF73-BB07-9E0799668A9E}"/>
              </a:ext>
            </a:extLst>
          </p:cNvPr>
          <p:cNvSpPr>
            <a:spLocks noGrp="1"/>
          </p:cNvSpPr>
          <p:nvPr>
            <p:ph type="sldNum" sz="quarter" idx="5"/>
          </p:nvPr>
        </p:nvSpPr>
        <p:spPr/>
        <p:txBody>
          <a:bodyPr/>
          <a:lstStyle/>
          <a:p>
            <a:fld id="{519E255B-D7C8-48F3-9055-61EA18016D97}" type="slidenum">
              <a:rPr lang="en-US" smtClean="0"/>
              <a:t>45</a:t>
            </a:fld>
            <a:endParaRPr lang="en-US" dirty="0"/>
          </a:p>
        </p:txBody>
      </p:sp>
    </p:spTree>
    <p:extLst>
      <p:ext uri="{BB962C8B-B14F-4D97-AF65-F5344CB8AC3E}">
        <p14:creationId xmlns:p14="http://schemas.microsoft.com/office/powerpoint/2010/main" val="843151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E255B-D7C8-48F3-9055-61EA18016D97}" type="slidenum">
              <a:rPr lang="en-US" smtClean="0"/>
              <a:t>50</a:t>
            </a:fld>
            <a:endParaRPr lang="en-US"/>
          </a:p>
        </p:txBody>
      </p:sp>
    </p:spTree>
    <p:extLst>
      <p:ext uri="{BB962C8B-B14F-4D97-AF65-F5344CB8AC3E}">
        <p14:creationId xmlns:p14="http://schemas.microsoft.com/office/powerpoint/2010/main" val="3021317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874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4D832-0888-1542-9074-EA5F6C99AAE6}" type="slidenum">
              <a:rPr kumimoji="0" lang="en-US" sz="1200" b="0" i="0" u="none" strike="noStrike" kern="1200" cap="none" spc="0" normalizeH="0" baseline="0" noProof="0" smtClean="0">
                <a:ln>
                  <a:noFill/>
                </a:ln>
                <a:solidFill>
                  <a:prstClr val="black"/>
                </a:solidFill>
                <a:effectLst/>
                <a:uLnTx/>
                <a:uFillTx/>
                <a:latin typeface="Elevance Sans"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Elevance Sans" panose="020F0502020204030204"/>
              <a:ea typeface="+mn-ea"/>
              <a:cs typeface="+mn-cs"/>
            </a:endParaRPr>
          </a:p>
        </p:txBody>
      </p:sp>
    </p:spTree>
    <p:extLst>
      <p:ext uri="{BB962C8B-B14F-4D97-AF65-F5344CB8AC3E}">
        <p14:creationId xmlns:p14="http://schemas.microsoft.com/office/powerpoint/2010/main" val="2505328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543BA-C24D-2661-17ED-7B4586869E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D4BBF9-F339-A98A-811A-89A8DB214C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AA1504-0C8F-F5B6-D45C-BF12DFF5D88B}"/>
              </a:ext>
            </a:extLst>
          </p:cNvPr>
          <p:cNvSpPr>
            <a:spLocks noGrp="1"/>
          </p:cNvSpPr>
          <p:nvPr>
            <p:ph type="dt" sz="half" idx="10"/>
          </p:nvPr>
        </p:nvSpPr>
        <p:spPr/>
        <p:txBody>
          <a:bodyPr/>
          <a:lstStyle/>
          <a:p>
            <a:fld id="{B022CE67-5C67-3046-9F62-F87CD0ADF731}" type="datetimeFigureOut">
              <a:rPr lang="en-US" smtClean="0"/>
              <a:t>3/12/26</a:t>
            </a:fld>
            <a:endParaRPr lang="en-US"/>
          </a:p>
        </p:txBody>
      </p:sp>
      <p:sp>
        <p:nvSpPr>
          <p:cNvPr id="5" name="Footer Placeholder 4">
            <a:extLst>
              <a:ext uri="{FF2B5EF4-FFF2-40B4-BE49-F238E27FC236}">
                <a16:creationId xmlns:a16="http://schemas.microsoft.com/office/drawing/2014/main" id="{B58A7B58-86C4-1CD4-8056-5321F2DAE1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AAFAA5-B096-C14C-DDE4-B0A76389C34D}"/>
              </a:ext>
            </a:extLst>
          </p:cNvPr>
          <p:cNvSpPr>
            <a:spLocks noGrp="1"/>
          </p:cNvSpPr>
          <p:nvPr>
            <p:ph type="sldNum" sz="quarter" idx="12"/>
          </p:nvPr>
        </p:nvSpPr>
        <p:spPr/>
        <p:txBody>
          <a:bodyPr/>
          <a:lstStyle/>
          <a:p>
            <a:fld id="{FE111932-AB7C-2244-84FF-F5D4E94EAD1A}" type="slidenum">
              <a:rPr lang="en-US" smtClean="0"/>
              <a:t>‹#›</a:t>
            </a:fld>
            <a:endParaRPr lang="en-US"/>
          </a:p>
        </p:txBody>
      </p:sp>
    </p:spTree>
    <p:extLst>
      <p:ext uri="{BB962C8B-B14F-4D97-AF65-F5344CB8AC3E}">
        <p14:creationId xmlns:p14="http://schemas.microsoft.com/office/powerpoint/2010/main" val="1973267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16BB3-A5B8-16E9-BD39-C8116AC5C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A57640-04E3-DA4A-9633-C26C68365C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618C8D-E6EC-D50C-FE4D-1746BCE8B2D1}"/>
              </a:ext>
            </a:extLst>
          </p:cNvPr>
          <p:cNvSpPr>
            <a:spLocks noGrp="1"/>
          </p:cNvSpPr>
          <p:nvPr>
            <p:ph type="dt" sz="half" idx="10"/>
          </p:nvPr>
        </p:nvSpPr>
        <p:spPr/>
        <p:txBody>
          <a:bodyPr/>
          <a:lstStyle/>
          <a:p>
            <a:fld id="{B022CE67-5C67-3046-9F62-F87CD0ADF731}" type="datetimeFigureOut">
              <a:rPr lang="en-US" smtClean="0"/>
              <a:t>3/12/26</a:t>
            </a:fld>
            <a:endParaRPr lang="en-US"/>
          </a:p>
        </p:txBody>
      </p:sp>
      <p:sp>
        <p:nvSpPr>
          <p:cNvPr id="5" name="Footer Placeholder 4">
            <a:extLst>
              <a:ext uri="{FF2B5EF4-FFF2-40B4-BE49-F238E27FC236}">
                <a16:creationId xmlns:a16="http://schemas.microsoft.com/office/drawing/2014/main" id="{F91DB6FF-854B-589B-5956-A3DD8A6D3C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6EEE72-C8D3-CC4F-4CCA-7FFB4750C402}"/>
              </a:ext>
            </a:extLst>
          </p:cNvPr>
          <p:cNvSpPr>
            <a:spLocks noGrp="1"/>
          </p:cNvSpPr>
          <p:nvPr>
            <p:ph type="sldNum" sz="quarter" idx="12"/>
          </p:nvPr>
        </p:nvSpPr>
        <p:spPr/>
        <p:txBody>
          <a:bodyPr/>
          <a:lstStyle/>
          <a:p>
            <a:fld id="{FE111932-AB7C-2244-84FF-F5D4E94EAD1A}" type="slidenum">
              <a:rPr lang="en-US" smtClean="0"/>
              <a:t>‹#›</a:t>
            </a:fld>
            <a:endParaRPr lang="en-US"/>
          </a:p>
        </p:txBody>
      </p:sp>
    </p:spTree>
    <p:extLst>
      <p:ext uri="{BB962C8B-B14F-4D97-AF65-F5344CB8AC3E}">
        <p14:creationId xmlns:p14="http://schemas.microsoft.com/office/powerpoint/2010/main" val="3185943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72C7E-0F89-A32B-8C23-0193EED41A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72A4F8-D2B9-FCC4-3610-E72407CDA7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D45D48-F9B2-A8FD-0378-54C47B256BA8}"/>
              </a:ext>
            </a:extLst>
          </p:cNvPr>
          <p:cNvSpPr>
            <a:spLocks noGrp="1"/>
          </p:cNvSpPr>
          <p:nvPr>
            <p:ph type="dt" sz="half" idx="10"/>
          </p:nvPr>
        </p:nvSpPr>
        <p:spPr/>
        <p:txBody>
          <a:bodyPr/>
          <a:lstStyle/>
          <a:p>
            <a:fld id="{B022CE67-5C67-3046-9F62-F87CD0ADF731}" type="datetimeFigureOut">
              <a:rPr lang="en-US" smtClean="0"/>
              <a:t>3/12/26</a:t>
            </a:fld>
            <a:endParaRPr lang="en-US"/>
          </a:p>
        </p:txBody>
      </p:sp>
      <p:sp>
        <p:nvSpPr>
          <p:cNvPr id="5" name="Footer Placeholder 4">
            <a:extLst>
              <a:ext uri="{FF2B5EF4-FFF2-40B4-BE49-F238E27FC236}">
                <a16:creationId xmlns:a16="http://schemas.microsoft.com/office/drawing/2014/main" id="{BF546C6E-24D9-6A70-E5DF-FF105C9A72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DF857E-8BE8-F751-8E8F-0FADC3FBAFC7}"/>
              </a:ext>
            </a:extLst>
          </p:cNvPr>
          <p:cNvSpPr>
            <a:spLocks noGrp="1"/>
          </p:cNvSpPr>
          <p:nvPr>
            <p:ph type="sldNum" sz="quarter" idx="12"/>
          </p:nvPr>
        </p:nvSpPr>
        <p:spPr/>
        <p:txBody>
          <a:bodyPr/>
          <a:lstStyle/>
          <a:p>
            <a:fld id="{FE111932-AB7C-2244-84FF-F5D4E94EAD1A}" type="slidenum">
              <a:rPr lang="en-US" smtClean="0"/>
              <a:t>‹#›</a:t>
            </a:fld>
            <a:endParaRPr lang="en-US"/>
          </a:p>
        </p:txBody>
      </p:sp>
    </p:spTree>
    <p:extLst>
      <p:ext uri="{BB962C8B-B14F-4D97-AF65-F5344CB8AC3E}">
        <p14:creationId xmlns:p14="http://schemas.microsoft.com/office/powerpoint/2010/main" val="1445985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6188-35E5-F312-B997-312EF74B4A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71B6D4-8DF7-5124-6559-33232D6BEE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545E85-7C5E-6A33-1E51-C4F800D5A6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8063F6-EFE3-E4EF-420A-DFCA95DF7D14}"/>
              </a:ext>
            </a:extLst>
          </p:cNvPr>
          <p:cNvSpPr>
            <a:spLocks noGrp="1"/>
          </p:cNvSpPr>
          <p:nvPr>
            <p:ph type="dt" sz="half" idx="10"/>
          </p:nvPr>
        </p:nvSpPr>
        <p:spPr/>
        <p:txBody>
          <a:bodyPr/>
          <a:lstStyle/>
          <a:p>
            <a:fld id="{B022CE67-5C67-3046-9F62-F87CD0ADF731}" type="datetimeFigureOut">
              <a:rPr lang="en-US" smtClean="0"/>
              <a:t>3/12/26</a:t>
            </a:fld>
            <a:endParaRPr lang="en-US"/>
          </a:p>
        </p:txBody>
      </p:sp>
      <p:sp>
        <p:nvSpPr>
          <p:cNvPr id="6" name="Footer Placeholder 5">
            <a:extLst>
              <a:ext uri="{FF2B5EF4-FFF2-40B4-BE49-F238E27FC236}">
                <a16:creationId xmlns:a16="http://schemas.microsoft.com/office/drawing/2014/main" id="{E4317298-AF41-6798-22BB-E6185F12A7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8B16E9-822A-D40C-78A7-30D346FEB9D4}"/>
              </a:ext>
            </a:extLst>
          </p:cNvPr>
          <p:cNvSpPr>
            <a:spLocks noGrp="1"/>
          </p:cNvSpPr>
          <p:nvPr>
            <p:ph type="sldNum" sz="quarter" idx="12"/>
          </p:nvPr>
        </p:nvSpPr>
        <p:spPr/>
        <p:txBody>
          <a:bodyPr/>
          <a:lstStyle/>
          <a:p>
            <a:fld id="{FE111932-AB7C-2244-84FF-F5D4E94EAD1A}" type="slidenum">
              <a:rPr lang="en-US" smtClean="0"/>
              <a:t>‹#›</a:t>
            </a:fld>
            <a:endParaRPr lang="en-US"/>
          </a:p>
        </p:txBody>
      </p:sp>
    </p:spTree>
    <p:extLst>
      <p:ext uri="{BB962C8B-B14F-4D97-AF65-F5344CB8AC3E}">
        <p14:creationId xmlns:p14="http://schemas.microsoft.com/office/powerpoint/2010/main" val="3748184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52ABE-0BD1-0B04-41B3-297A65CB4E7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30036F-CD91-4664-F1F5-22981AE02A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ADE260-DE2E-A789-AEB1-1806210D44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8B884A-56E4-5A26-D294-4372A21932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166338-7271-BE0F-38C1-774DAE4754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61C42B-BC58-BB3F-0EC0-0DEE1126E325}"/>
              </a:ext>
            </a:extLst>
          </p:cNvPr>
          <p:cNvSpPr>
            <a:spLocks noGrp="1"/>
          </p:cNvSpPr>
          <p:nvPr>
            <p:ph type="dt" sz="half" idx="10"/>
          </p:nvPr>
        </p:nvSpPr>
        <p:spPr/>
        <p:txBody>
          <a:bodyPr/>
          <a:lstStyle/>
          <a:p>
            <a:fld id="{B022CE67-5C67-3046-9F62-F87CD0ADF731}" type="datetimeFigureOut">
              <a:rPr lang="en-US" smtClean="0"/>
              <a:t>3/12/26</a:t>
            </a:fld>
            <a:endParaRPr lang="en-US"/>
          </a:p>
        </p:txBody>
      </p:sp>
      <p:sp>
        <p:nvSpPr>
          <p:cNvPr id="8" name="Footer Placeholder 7">
            <a:extLst>
              <a:ext uri="{FF2B5EF4-FFF2-40B4-BE49-F238E27FC236}">
                <a16:creationId xmlns:a16="http://schemas.microsoft.com/office/drawing/2014/main" id="{48A43986-68FB-648A-4C48-5AEFBE5E1C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DE6A3F-BFC4-C895-3229-3B9B158D63C6}"/>
              </a:ext>
            </a:extLst>
          </p:cNvPr>
          <p:cNvSpPr>
            <a:spLocks noGrp="1"/>
          </p:cNvSpPr>
          <p:nvPr>
            <p:ph type="sldNum" sz="quarter" idx="12"/>
          </p:nvPr>
        </p:nvSpPr>
        <p:spPr/>
        <p:txBody>
          <a:bodyPr/>
          <a:lstStyle/>
          <a:p>
            <a:fld id="{FE111932-AB7C-2244-84FF-F5D4E94EAD1A}" type="slidenum">
              <a:rPr lang="en-US" smtClean="0"/>
              <a:t>‹#›</a:t>
            </a:fld>
            <a:endParaRPr lang="en-US"/>
          </a:p>
        </p:txBody>
      </p:sp>
    </p:spTree>
    <p:extLst>
      <p:ext uri="{BB962C8B-B14F-4D97-AF65-F5344CB8AC3E}">
        <p14:creationId xmlns:p14="http://schemas.microsoft.com/office/powerpoint/2010/main" val="1080938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22E4E-B0A6-2783-77D0-D545DB08A0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FA1BF5-27D7-6013-9B2B-7AE2509FA9F5}"/>
              </a:ext>
            </a:extLst>
          </p:cNvPr>
          <p:cNvSpPr>
            <a:spLocks noGrp="1"/>
          </p:cNvSpPr>
          <p:nvPr>
            <p:ph type="dt" sz="half" idx="10"/>
          </p:nvPr>
        </p:nvSpPr>
        <p:spPr/>
        <p:txBody>
          <a:bodyPr/>
          <a:lstStyle/>
          <a:p>
            <a:fld id="{B022CE67-5C67-3046-9F62-F87CD0ADF731}" type="datetimeFigureOut">
              <a:rPr lang="en-US" smtClean="0"/>
              <a:t>3/12/26</a:t>
            </a:fld>
            <a:endParaRPr lang="en-US"/>
          </a:p>
        </p:txBody>
      </p:sp>
      <p:sp>
        <p:nvSpPr>
          <p:cNvPr id="4" name="Footer Placeholder 3">
            <a:extLst>
              <a:ext uri="{FF2B5EF4-FFF2-40B4-BE49-F238E27FC236}">
                <a16:creationId xmlns:a16="http://schemas.microsoft.com/office/drawing/2014/main" id="{CAA03717-60D1-E264-620E-C7E824BA40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94F0B0-6890-6F3B-62F4-DFB6B11246A4}"/>
              </a:ext>
            </a:extLst>
          </p:cNvPr>
          <p:cNvSpPr>
            <a:spLocks noGrp="1"/>
          </p:cNvSpPr>
          <p:nvPr>
            <p:ph type="sldNum" sz="quarter" idx="12"/>
          </p:nvPr>
        </p:nvSpPr>
        <p:spPr/>
        <p:txBody>
          <a:bodyPr/>
          <a:lstStyle/>
          <a:p>
            <a:fld id="{FE111932-AB7C-2244-84FF-F5D4E94EAD1A}" type="slidenum">
              <a:rPr lang="en-US" smtClean="0"/>
              <a:t>‹#›</a:t>
            </a:fld>
            <a:endParaRPr lang="en-US"/>
          </a:p>
        </p:txBody>
      </p:sp>
    </p:spTree>
    <p:extLst>
      <p:ext uri="{BB962C8B-B14F-4D97-AF65-F5344CB8AC3E}">
        <p14:creationId xmlns:p14="http://schemas.microsoft.com/office/powerpoint/2010/main" val="106979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6B80F0-8E66-D0B8-9BD9-F021AA3D8352}"/>
              </a:ext>
            </a:extLst>
          </p:cNvPr>
          <p:cNvSpPr>
            <a:spLocks noGrp="1"/>
          </p:cNvSpPr>
          <p:nvPr>
            <p:ph type="dt" sz="half" idx="10"/>
          </p:nvPr>
        </p:nvSpPr>
        <p:spPr/>
        <p:txBody>
          <a:bodyPr/>
          <a:lstStyle/>
          <a:p>
            <a:fld id="{B022CE67-5C67-3046-9F62-F87CD0ADF731}" type="datetimeFigureOut">
              <a:rPr lang="en-US" smtClean="0"/>
              <a:t>3/12/26</a:t>
            </a:fld>
            <a:endParaRPr lang="en-US"/>
          </a:p>
        </p:txBody>
      </p:sp>
      <p:sp>
        <p:nvSpPr>
          <p:cNvPr id="3" name="Footer Placeholder 2">
            <a:extLst>
              <a:ext uri="{FF2B5EF4-FFF2-40B4-BE49-F238E27FC236}">
                <a16:creationId xmlns:a16="http://schemas.microsoft.com/office/drawing/2014/main" id="{4AD224F4-F9C8-7ABF-C5A6-5A55964A80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317D07-F1F7-D034-7E1C-E8DF95B2C328}"/>
              </a:ext>
            </a:extLst>
          </p:cNvPr>
          <p:cNvSpPr>
            <a:spLocks noGrp="1"/>
          </p:cNvSpPr>
          <p:nvPr>
            <p:ph type="sldNum" sz="quarter" idx="12"/>
          </p:nvPr>
        </p:nvSpPr>
        <p:spPr/>
        <p:txBody>
          <a:bodyPr/>
          <a:lstStyle/>
          <a:p>
            <a:fld id="{FE111932-AB7C-2244-84FF-F5D4E94EAD1A}" type="slidenum">
              <a:rPr lang="en-US" smtClean="0"/>
              <a:t>‹#›</a:t>
            </a:fld>
            <a:endParaRPr lang="en-US"/>
          </a:p>
        </p:txBody>
      </p:sp>
    </p:spTree>
    <p:extLst>
      <p:ext uri="{BB962C8B-B14F-4D97-AF65-F5344CB8AC3E}">
        <p14:creationId xmlns:p14="http://schemas.microsoft.com/office/powerpoint/2010/main" val="3316135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D6C56-5337-5F5A-FF57-C2A9296F24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455908-C328-E6DD-194A-13ACD81F49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42E7FA-C73C-6C4A-2536-431B1DD5D5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308449-F090-56F0-C788-963F7AAC01E8}"/>
              </a:ext>
            </a:extLst>
          </p:cNvPr>
          <p:cNvSpPr>
            <a:spLocks noGrp="1"/>
          </p:cNvSpPr>
          <p:nvPr>
            <p:ph type="dt" sz="half" idx="10"/>
          </p:nvPr>
        </p:nvSpPr>
        <p:spPr/>
        <p:txBody>
          <a:bodyPr/>
          <a:lstStyle/>
          <a:p>
            <a:fld id="{B022CE67-5C67-3046-9F62-F87CD0ADF731}" type="datetimeFigureOut">
              <a:rPr lang="en-US" smtClean="0"/>
              <a:t>3/12/26</a:t>
            </a:fld>
            <a:endParaRPr lang="en-US"/>
          </a:p>
        </p:txBody>
      </p:sp>
      <p:sp>
        <p:nvSpPr>
          <p:cNvPr id="6" name="Footer Placeholder 5">
            <a:extLst>
              <a:ext uri="{FF2B5EF4-FFF2-40B4-BE49-F238E27FC236}">
                <a16:creationId xmlns:a16="http://schemas.microsoft.com/office/drawing/2014/main" id="{E45B8BA5-9763-3502-78F5-3BD4CB44CA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4E14BA-7D39-347D-5588-8AFF39D7CE30}"/>
              </a:ext>
            </a:extLst>
          </p:cNvPr>
          <p:cNvSpPr>
            <a:spLocks noGrp="1"/>
          </p:cNvSpPr>
          <p:nvPr>
            <p:ph type="sldNum" sz="quarter" idx="12"/>
          </p:nvPr>
        </p:nvSpPr>
        <p:spPr/>
        <p:txBody>
          <a:bodyPr/>
          <a:lstStyle/>
          <a:p>
            <a:fld id="{FE111932-AB7C-2244-84FF-F5D4E94EAD1A}" type="slidenum">
              <a:rPr lang="en-US" smtClean="0"/>
              <a:t>‹#›</a:t>
            </a:fld>
            <a:endParaRPr lang="en-US"/>
          </a:p>
        </p:txBody>
      </p:sp>
    </p:spTree>
    <p:extLst>
      <p:ext uri="{BB962C8B-B14F-4D97-AF65-F5344CB8AC3E}">
        <p14:creationId xmlns:p14="http://schemas.microsoft.com/office/powerpoint/2010/main" val="4193790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EE848-F3E0-AC45-7677-FBDCF43DC4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D6BA5F-222C-EBAE-5C7D-2941E4135F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B70D8B-310B-130E-FD5A-5C0B456CBC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32E9B6-77B7-61B5-78B2-A77A0E0D92E7}"/>
              </a:ext>
            </a:extLst>
          </p:cNvPr>
          <p:cNvSpPr>
            <a:spLocks noGrp="1"/>
          </p:cNvSpPr>
          <p:nvPr>
            <p:ph type="dt" sz="half" idx="10"/>
          </p:nvPr>
        </p:nvSpPr>
        <p:spPr/>
        <p:txBody>
          <a:bodyPr/>
          <a:lstStyle/>
          <a:p>
            <a:fld id="{B022CE67-5C67-3046-9F62-F87CD0ADF731}" type="datetimeFigureOut">
              <a:rPr lang="en-US" smtClean="0"/>
              <a:t>3/12/26</a:t>
            </a:fld>
            <a:endParaRPr lang="en-US"/>
          </a:p>
        </p:txBody>
      </p:sp>
      <p:sp>
        <p:nvSpPr>
          <p:cNvPr id="6" name="Footer Placeholder 5">
            <a:extLst>
              <a:ext uri="{FF2B5EF4-FFF2-40B4-BE49-F238E27FC236}">
                <a16:creationId xmlns:a16="http://schemas.microsoft.com/office/drawing/2014/main" id="{6AF6A23F-D17E-A549-7809-4612922867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A2E8DB-5D53-8663-941B-A4F1A06F107F}"/>
              </a:ext>
            </a:extLst>
          </p:cNvPr>
          <p:cNvSpPr>
            <a:spLocks noGrp="1"/>
          </p:cNvSpPr>
          <p:nvPr>
            <p:ph type="sldNum" sz="quarter" idx="12"/>
          </p:nvPr>
        </p:nvSpPr>
        <p:spPr/>
        <p:txBody>
          <a:bodyPr/>
          <a:lstStyle/>
          <a:p>
            <a:fld id="{FE111932-AB7C-2244-84FF-F5D4E94EAD1A}" type="slidenum">
              <a:rPr lang="en-US" smtClean="0"/>
              <a:t>‹#›</a:t>
            </a:fld>
            <a:endParaRPr lang="en-US"/>
          </a:p>
        </p:txBody>
      </p:sp>
    </p:spTree>
    <p:extLst>
      <p:ext uri="{BB962C8B-B14F-4D97-AF65-F5344CB8AC3E}">
        <p14:creationId xmlns:p14="http://schemas.microsoft.com/office/powerpoint/2010/main" val="2676856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78F11-9C55-D728-38B5-FCC87248E6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9C94BC-765B-00B9-E521-A0E45B52AF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2BD4ED-8539-395A-7454-B36BA43522A8}"/>
              </a:ext>
            </a:extLst>
          </p:cNvPr>
          <p:cNvSpPr>
            <a:spLocks noGrp="1"/>
          </p:cNvSpPr>
          <p:nvPr>
            <p:ph type="dt" sz="half" idx="10"/>
          </p:nvPr>
        </p:nvSpPr>
        <p:spPr/>
        <p:txBody>
          <a:bodyPr/>
          <a:lstStyle/>
          <a:p>
            <a:fld id="{B022CE67-5C67-3046-9F62-F87CD0ADF731}" type="datetimeFigureOut">
              <a:rPr lang="en-US" smtClean="0"/>
              <a:t>3/12/26</a:t>
            </a:fld>
            <a:endParaRPr lang="en-US"/>
          </a:p>
        </p:txBody>
      </p:sp>
      <p:sp>
        <p:nvSpPr>
          <p:cNvPr id="5" name="Footer Placeholder 4">
            <a:extLst>
              <a:ext uri="{FF2B5EF4-FFF2-40B4-BE49-F238E27FC236}">
                <a16:creationId xmlns:a16="http://schemas.microsoft.com/office/drawing/2014/main" id="{04F6D15A-CA7B-B120-668B-4C9373B8E4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45872E-77CF-6C91-2458-8320B68A22F2}"/>
              </a:ext>
            </a:extLst>
          </p:cNvPr>
          <p:cNvSpPr>
            <a:spLocks noGrp="1"/>
          </p:cNvSpPr>
          <p:nvPr>
            <p:ph type="sldNum" sz="quarter" idx="12"/>
          </p:nvPr>
        </p:nvSpPr>
        <p:spPr/>
        <p:txBody>
          <a:bodyPr/>
          <a:lstStyle/>
          <a:p>
            <a:fld id="{FE111932-AB7C-2244-84FF-F5D4E94EAD1A}" type="slidenum">
              <a:rPr lang="en-US" smtClean="0"/>
              <a:t>‹#›</a:t>
            </a:fld>
            <a:endParaRPr lang="en-US"/>
          </a:p>
        </p:txBody>
      </p:sp>
    </p:spTree>
    <p:extLst>
      <p:ext uri="{BB962C8B-B14F-4D97-AF65-F5344CB8AC3E}">
        <p14:creationId xmlns:p14="http://schemas.microsoft.com/office/powerpoint/2010/main" val="395164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5C450D-AE7D-D3F3-D176-A515C819F4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3EBE18-3F3D-4DFC-80D3-C6631097F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3B1214-B5AB-315B-462C-B7774FA02C36}"/>
              </a:ext>
            </a:extLst>
          </p:cNvPr>
          <p:cNvSpPr>
            <a:spLocks noGrp="1"/>
          </p:cNvSpPr>
          <p:nvPr>
            <p:ph type="dt" sz="half" idx="10"/>
          </p:nvPr>
        </p:nvSpPr>
        <p:spPr/>
        <p:txBody>
          <a:bodyPr/>
          <a:lstStyle/>
          <a:p>
            <a:fld id="{B022CE67-5C67-3046-9F62-F87CD0ADF731}" type="datetimeFigureOut">
              <a:rPr lang="en-US" smtClean="0"/>
              <a:t>3/12/26</a:t>
            </a:fld>
            <a:endParaRPr lang="en-US"/>
          </a:p>
        </p:txBody>
      </p:sp>
      <p:sp>
        <p:nvSpPr>
          <p:cNvPr id="5" name="Footer Placeholder 4">
            <a:extLst>
              <a:ext uri="{FF2B5EF4-FFF2-40B4-BE49-F238E27FC236}">
                <a16:creationId xmlns:a16="http://schemas.microsoft.com/office/drawing/2014/main" id="{2DF72EA7-4F07-65D9-A9D3-CD137E4413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E8D20E-5B35-029F-D318-F9BA3B7DC309}"/>
              </a:ext>
            </a:extLst>
          </p:cNvPr>
          <p:cNvSpPr>
            <a:spLocks noGrp="1"/>
          </p:cNvSpPr>
          <p:nvPr>
            <p:ph type="sldNum" sz="quarter" idx="12"/>
          </p:nvPr>
        </p:nvSpPr>
        <p:spPr/>
        <p:txBody>
          <a:bodyPr/>
          <a:lstStyle/>
          <a:p>
            <a:fld id="{FE111932-AB7C-2244-84FF-F5D4E94EAD1A}" type="slidenum">
              <a:rPr lang="en-US" smtClean="0"/>
              <a:t>‹#›</a:t>
            </a:fld>
            <a:endParaRPr lang="en-US"/>
          </a:p>
        </p:txBody>
      </p:sp>
    </p:spTree>
    <p:extLst>
      <p:ext uri="{BB962C8B-B14F-4D97-AF65-F5344CB8AC3E}">
        <p14:creationId xmlns:p14="http://schemas.microsoft.com/office/powerpoint/2010/main" val="917280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tx2"/>
        </a:solidFill>
        <a:effectLst/>
      </p:bgPr>
    </p:bg>
    <p:spTree>
      <p:nvGrpSpPr>
        <p:cNvPr id="1" name=""/>
        <p:cNvGrpSpPr/>
        <p:nvPr/>
      </p:nvGrpSpPr>
      <p:grpSpPr>
        <a:xfrm>
          <a:off x="0" y="0"/>
          <a:ext cx="0" cy="0"/>
          <a:chOff x="0" y="0"/>
          <a:chExt cx="0" cy="0"/>
        </a:xfrm>
      </p:grpSpPr>
      <p:grpSp>
        <p:nvGrpSpPr>
          <p:cNvPr id="8" name="object 3">
            <a:extLst>
              <a:ext uri="{FF2B5EF4-FFF2-40B4-BE49-F238E27FC236}">
                <a16:creationId xmlns:a16="http://schemas.microsoft.com/office/drawing/2014/main" id="{E4065BBB-846C-244C-3ADB-46C4BE9D81AA}"/>
              </a:ext>
            </a:extLst>
          </p:cNvPr>
          <p:cNvGrpSpPr/>
          <p:nvPr userDrawn="1"/>
        </p:nvGrpSpPr>
        <p:grpSpPr>
          <a:xfrm>
            <a:off x="6940965" y="0"/>
            <a:ext cx="5249125" cy="6856652"/>
            <a:chOff x="11447169" y="0"/>
            <a:chExt cx="8656955" cy="11308715"/>
          </a:xfrm>
        </p:grpSpPr>
        <p:pic>
          <p:nvPicPr>
            <p:cNvPr id="9" name="object 4">
              <a:extLst>
                <a:ext uri="{FF2B5EF4-FFF2-40B4-BE49-F238E27FC236}">
                  <a16:creationId xmlns:a16="http://schemas.microsoft.com/office/drawing/2014/main" id="{6B9E753C-A1EE-F448-7763-2558D341F78C}"/>
                </a:ext>
              </a:extLst>
            </p:cNvPr>
            <p:cNvPicPr/>
            <p:nvPr/>
          </p:nvPicPr>
          <p:blipFill>
            <a:blip r:embed="rId2" cstate="print"/>
            <a:stretch>
              <a:fillRect/>
            </a:stretch>
          </p:blipFill>
          <p:spPr>
            <a:xfrm>
              <a:off x="11447169" y="0"/>
              <a:ext cx="8656930" cy="11308556"/>
            </a:xfrm>
            <a:prstGeom prst="rect">
              <a:avLst/>
            </a:prstGeom>
          </p:spPr>
        </p:pic>
        <p:pic>
          <p:nvPicPr>
            <p:cNvPr id="10" name="object 5">
              <a:extLst>
                <a:ext uri="{FF2B5EF4-FFF2-40B4-BE49-F238E27FC236}">
                  <a16:creationId xmlns:a16="http://schemas.microsoft.com/office/drawing/2014/main" id="{D9C14574-25AF-49B9-9A9C-AE6361597C5D}"/>
                </a:ext>
              </a:extLst>
            </p:cNvPr>
            <p:cNvPicPr/>
            <p:nvPr/>
          </p:nvPicPr>
          <p:blipFill>
            <a:blip r:embed="rId3" cstate="print"/>
            <a:stretch>
              <a:fillRect/>
            </a:stretch>
          </p:blipFill>
          <p:spPr>
            <a:xfrm>
              <a:off x="13493595" y="2786764"/>
              <a:ext cx="5171350" cy="3283261"/>
            </a:xfrm>
            <a:prstGeom prst="rect">
              <a:avLst/>
            </a:prstGeom>
          </p:spPr>
        </p:pic>
      </p:grpSp>
      <p:sp>
        <p:nvSpPr>
          <p:cNvPr id="12" name="object 7">
            <a:extLst>
              <a:ext uri="{FF2B5EF4-FFF2-40B4-BE49-F238E27FC236}">
                <a16:creationId xmlns:a16="http://schemas.microsoft.com/office/drawing/2014/main" id="{F5A0F707-BCA8-34BD-8084-90DEB04BEC33}"/>
              </a:ext>
            </a:extLst>
          </p:cNvPr>
          <p:cNvSpPr txBox="1">
            <a:spLocks noGrp="1"/>
          </p:cNvSpPr>
          <p:nvPr>
            <p:ph type="title" hasCustomPrompt="1"/>
          </p:nvPr>
        </p:nvSpPr>
        <p:spPr>
          <a:xfrm>
            <a:off x="1179785" y="2036256"/>
            <a:ext cx="4928394" cy="2003305"/>
          </a:xfrm>
          <a:prstGeom prst="rect">
            <a:avLst/>
          </a:prstGeom>
        </p:spPr>
        <p:txBody>
          <a:bodyPr vert="horz" wrap="square" lIns="0" tIns="15875" rIns="0" bIns="0" rtlCol="0">
            <a:spAutoFit/>
          </a:bodyPr>
          <a:lstStyle>
            <a:lvl1pPr marL="7700" marR="3080">
              <a:lnSpc>
                <a:spcPts val="4996"/>
              </a:lnSpc>
              <a:spcBef>
                <a:spcPts val="670"/>
              </a:spcBef>
              <a:defRPr>
                <a:solidFill>
                  <a:schemeClr val="bg1"/>
                </a:solidFill>
                <a:latin typeface="Source Sans Pro" panose="020B0503030403020204" pitchFamily="34" charset="0"/>
              </a:defRPr>
            </a:lvl1pPr>
          </a:lstStyle>
          <a:p>
            <a:pPr marL="12700" marR="5080">
              <a:lnSpc>
                <a:spcPts val="8240"/>
              </a:lnSpc>
              <a:spcBef>
                <a:spcPts val="1105"/>
              </a:spcBef>
            </a:pPr>
            <a:r>
              <a:rPr>
                <a:solidFill>
                  <a:srgbClr val="FFFFFF"/>
                </a:solidFill>
              </a:rPr>
              <a:t>Headline</a:t>
            </a:r>
            <a:r>
              <a:rPr spc="-115">
                <a:solidFill>
                  <a:srgbClr val="FFFFFF"/>
                </a:solidFill>
              </a:rPr>
              <a:t> </a:t>
            </a:r>
            <a:r>
              <a:rPr>
                <a:solidFill>
                  <a:srgbClr val="FFFFFF"/>
                </a:solidFill>
              </a:rPr>
              <a:t>or</a:t>
            </a:r>
            <a:r>
              <a:rPr spc="-112">
                <a:solidFill>
                  <a:srgbClr val="FFFFFF"/>
                </a:solidFill>
              </a:rPr>
              <a:t> </a:t>
            </a:r>
            <a:r>
              <a:rPr>
                <a:solidFill>
                  <a:srgbClr val="FFFFFF"/>
                </a:solidFill>
              </a:rPr>
              <a:t>title</a:t>
            </a:r>
            <a:r>
              <a:rPr spc="-115">
                <a:solidFill>
                  <a:srgbClr val="FFFFFF"/>
                </a:solidFill>
              </a:rPr>
              <a:t> </a:t>
            </a:r>
            <a:r>
              <a:rPr spc="-15">
                <a:solidFill>
                  <a:srgbClr val="FFFFFF"/>
                </a:solidFill>
              </a:rPr>
              <a:t>of </a:t>
            </a:r>
            <a:r>
              <a:rPr>
                <a:solidFill>
                  <a:srgbClr val="FFFFFF"/>
                </a:solidFill>
              </a:rPr>
              <a:t>the</a:t>
            </a:r>
            <a:r>
              <a:rPr spc="-73">
                <a:solidFill>
                  <a:srgbClr val="FFFFFF"/>
                </a:solidFill>
              </a:rPr>
              <a:t> </a:t>
            </a:r>
            <a:r>
              <a:rPr spc="-6">
                <a:solidFill>
                  <a:srgbClr val="FFFFFF"/>
                </a:solidFill>
              </a:rPr>
              <a:t>presentation</a:t>
            </a:r>
          </a:p>
        </p:txBody>
      </p:sp>
      <p:sp>
        <p:nvSpPr>
          <p:cNvPr id="14" name="Text Placeholder 13">
            <a:extLst>
              <a:ext uri="{FF2B5EF4-FFF2-40B4-BE49-F238E27FC236}">
                <a16:creationId xmlns:a16="http://schemas.microsoft.com/office/drawing/2014/main" id="{89626903-754B-19E2-3B76-7AA1F30C602F}"/>
              </a:ext>
            </a:extLst>
          </p:cNvPr>
          <p:cNvSpPr>
            <a:spLocks noGrp="1"/>
          </p:cNvSpPr>
          <p:nvPr>
            <p:ph type="body" sz="quarter" idx="10" hasCustomPrompt="1"/>
          </p:nvPr>
        </p:nvSpPr>
        <p:spPr>
          <a:xfrm>
            <a:off x="1180120" y="3970692"/>
            <a:ext cx="3066113" cy="257370"/>
          </a:xfrm>
        </p:spPr>
        <p:txBody>
          <a:bodyPr>
            <a:normAutofit/>
          </a:bodyPr>
          <a:lstStyle>
            <a:lvl1pPr marL="0" indent="0">
              <a:buNone/>
              <a:defRPr sz="1516" b="1">
                <a:solidFill>
                  <a:schemeClr val="accent1">
                    <a:lumMod val="40000"/>
                    <a:lumOff val="60000"/>
                  </a:schemeClr>
                </a:solidFill>
                <a:latin typeface="Source Sans Pro" panose="020B0503030403020204" pitchFamily="34" charset="0"/>
              </a:defRPr>
            </a:lvl1pPr>
          </a:lstStyle>
          <a:p>
            <a:pPr lvl="0"/>
            <a:r>
              <a:rPr lang="en-US"/>
              <a:t>PRESENTED BY \ LOCATION</a:t>
            </a:r>
          </a:p>
        </p:txBody>
      </p:sp>
      <p:sp>
        <p:nvSpPr>
          <p:cNvPr id="15" name="Text Placeholder 13">
            <a:extLst>
              <a:ext uri="{FF2B5EF4-FFF2-40B4-BE49-F238E27FC236}">
                <a16:creationId xmlns:a16="http://schemas.microsoft.com/office/drawing/2014/main" id="{1C8B3F20-1DB8-2277-CC45-59C27AC9F51A}"/>
              </a:ext>
            </a:extLst>
          </p:cNvPr>
          <p:cNvSpPr>
            <a:spLocks noGrp="1"/>
          </p:cNvSpPr>
          <p:nvPr>
            <p:ph type="body" sz="quarter" idx="11" hasCustomPrompt="1"/>
          </p:nvPr>
        </p:nvSpPr>
        <p:spPr>
          <a:xfrm>
            <a:off x="1179786" y="4259597"/>
            <a:ext cx="3066113" cy="257370"/>
          </a:xfrm>
        </p:spPr>
        <p:txBody>
          <a:bodyPr>
            <a:normAutofit/>
          </a:bodyPr>
          <a:lstStyle>
            <a:lvl1pPr marL="0" indent="0">
              <a:buNone/>
              <a:defRPr sz="1516" b="1">
                <a:solidFill>
                  <a:schemeClr val="accent1">
                    <a:lumMod val="40000"/>
                    <a:lumOff val="60000"/>
                  </a:schemeClr>
                </a:solidFill>
                <a:latin typeface="Source Sans Pro" panose="020B0503030403020204" pitchFamily="34" charset="0"/>
              </a:defRPr>
            </a:lvl1pPr>
          </a:lstStyle>
          <a:p>
            <a:pPr lvl="0"/>
            <a:r>
              <a:rPr lang="en-US"/>
              <a:t>DATE</a:t>
            </a:r>
          </a:p>
        </p:txBody>
      </p:sp>
      <p:sp>
        <p:nvSpPr>
          <p:cNvPr id="4" name="Text Placeholder 3">
            <a:extLst>
              <a:ext uri="{FF2B5EF4-FFF2-40B4-BE49-F238E27FC236}">
                <a16:creationId xmlns:a16="http://schemas.microsoft.com/office/drawing/2014/main" id="{837F036A-D199-BE85-EB53-96E4BC98DEF5}"/>
              </a:ext>
            </a:extLst>
          </p:cNvPr>
          <p:cNvSpPr>
            <a:spLocks noGrp="1"/>
          </p:cNvSpPr>
          <p:nvPr>
            <p:ph type="body" sz="quarter" idx="12" hasCustomPrompt="1"/>
          </p:nvPr>
        </p:nvSpPr>
        <p:spPr>
          <a:xfrm>
            <a:off x="1179785" y="1689659"/>
            <a:ext cx="3786778" cy="416184"/>
          </a:xfrm>
        </p:spPr>
        <p:txBody>
          <a:bodyPr>
            <a:noAutofit/>
          </a:bodyPr>
          <a:lstStyle>
            <a:lvl1pPr marL="0" indent="0">
              <a:buNone/>
              <a:defRPr sz="3274">
                <a:solidFill>
                  <a:schemeClr val="bg1"/>
                </a:solidFill>
                <a:latin typeface="Source Sans Pro" panose="020B0503030403020204" pitchFamily="34" charset="0"/>
              </a:defRPr>
            </a:lvl1pPr>
          </a:lstStyle>
          <a:p>
            <a:pPr lvl="0"/>
            <a:r>
              <a:rPr lang="en-US"/>
              <a:t>Intro into headline</a:t>
            </a:r>
          </a:p>
        </p:txBody>
      </p:sp>
    </p:spTree>
    <p:extLst>
      <p:ext uri="{BB962C8B-B14F-4D97-AF65-F5344CB8AC3E}">
        <p14:creationId xmlns:p14="http://schemas.microsoft.com/office/powerpoint/2010/main" val="2001048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1D78F7BA-10EC-294C-AF1C-C9412E079691}"/>
              </a:ext>
            </a:extLst>
          </p:cNvPr>
          <p:cNvSpPr txBox="1">
            <a:spLocks noGrp="1"/>
          </p:cNvSpPr>
          <p:nvPr>
            <p:ph type="body" idx="4294967295" hasCustomPrompt="1"/>
          </p:nvPr>
        </p:nvSpPr>
        <p:spPr>
          <a:xfrm>
            <a:off x="1048839" y="2559641"/>
            <a:ext cx="7148482" cy="388568"/>
          </a:xfrm>
          <a:prstGeom prst="rect">
            <a:avLst/>
          </a:prstGeom>
        </p:spPr>
        <p:txBody>
          <a:bodyPr vert="horz" wrap="square" lIns="0" tIns="15240" rIns="0" bIns="0" rtlCol="0">
            <a:spAutoFit/>
          </a:bodyPr>
          <a:lstStyle>
            <a:lvl1pPr marL="7700" indent="-415801">
              <a:lnSpc>
                <a:spcPct val="100000"/>
              </a:lnSpc>
              <a:spcBef>
                <a:spcPts val="73"/>
              </a:spcBef>
              <a:buClr>
                <a:schemeClr val="accent3"/>
              </a:buClr>
              <a:buFont typeface="Wingdings" pitchFamily="2" charset="2"/>
              <a:buChar char="§"/>
              <a:defRPr sz="2425">
                <a:latin typeface="Source Sans Pro" panose="020B0503030403020204" pitchFamily="34" charset="0"/>
                <a:ea typeface="Source Sans Pro" panose="020B0503030403020204" pitchFamily="34" charset="0"/>
              </a:defRPr>
            </a:lvl1pPr>
          </a:lstStyle>
          <a:p>
            <a:pPr marL="12700">
              <a:lnSpc>
                <a:spcPct val="100000"/>
              </a:lnSpc>
              <a:spcBef>
                <a:spcPts val="120"/>
              </a:spcBef>
            </a:pPr>
            <a:r>
              <a:rPr b="0">
                <a:solidFill>
                  <a:schemeClr val="tx1"/>
                </a:solidFill>
              </a:rPr>
              <a:t>Subhead </a:t>
            </a:r>
            <a:r>
              <a:rPr b="0" err="1">
                <a:solidFill>
                  <a:schemeClr val="tx1"/>
                </a:solidFill>
              </a:rPr>
              <a:t>exerci</a:t>
            </a:r>
            <a:r>
              <a:rPr b="0">
                <a:solidFill>
                  <a:schemeClr val="tx1"/>
                </a:solidFill>
              </a:rPr>
              <a:t> </a:t>
            </a:r>
            <a:r>
              <a:rPr b="0" err="1">
                <a:solidFill>
                  <a:schemeClr val="tx1"/>
                </a:solidFill>
              </a:rPr>
              <a:t>quis</a:t>
            </a:r>
            <a:r>
              <a:rPr b="0">
                <a:solidFill>
                  <a:schemeClr val="tx1"/>
                </a:solidFill>
              </a:rPr>
              <a:t> </a:t>
            </a:r>
            <a:r>
              <a:rPr b="0" err="1">
                <a:solidFill>
                  <a:schemeClr val="tx1"/>
                </a:solidFill>
              </a:rPr>
              <a:t>etai</a:t>
            </a:r>
            <a:r>
              <a:rPr b="0">
                <a:solidFill>
                  <a:schemeClr val="tx1"/>
                </a:solidFill>
              </a:rPr>
              <a:t> </a:t>
            </a:r>
            <a:r>
              <a:rPr b="0" spc="-6">
                <a:solidFill>
                  <a:schemeClr val="tx1"/>
                </a:solidFill>
              </a:rPr>
              <a:t>dolore</a:t>
            </a:r>
          </a:p>
        </p:txBody>
      </p:sp>
      <p:sp>
        <p:nvSpPr>
          <p:cNvPr id="10" name="object 6">
            <a:extLst>
              <a:ext uri="{FF2B5EF4-FFF2-40B4-BE49-F238E27FC236}">
                <a16:creationId xmlns:a16="http://schemas.microsoft.com/office/drawing/2014/main" id="{8B83E9CD-A6AC-FA17-A47D-E56649664993}"/>
              </a:ext>
            </a:extLst>
          </p:cNvPr>
          <p:cNvSpPr/>
          <p:nvPr userDrawn="1"/>
        </p:nvSpPr>
        <p:spPr>
          <a:xfrm>
            <a:off x="532789" y="-179635"/>
            <a:ext cx="2566615" cy="933265"/>
          </a:xfrm>
          <a:custGeom>
            <a:avLst/>
            <a:gdLst/>
            <a:ahLst/>
            <a:cxnLst/>
            <a:rect l="l" t="t" r="r" b="b"/>
            <a:pathLst>
              <a:path w="4232910" h="1539240">
                <a:moveTo>
                  <a:pt x="4232373" y="1316209"/>
                </a:moveTo>
                <a:lnTo>
                  <a:pt x="2048544" y="1316209"/>
                </a:lnTo>
                <a:lnTo>
                  <a:pt x="798939" y="1538725"/>
                </a:lnTo>
                <a:lnTo>
                  <a:pt x="677947" y="1244912"/>
                </a:lnTo>
                <a:lnTo>
                  <a:pt x="144466" y="1092341"/>
                </a:lnTo>
                <a:lnTo>
                  <a:pt x="0" y="0"/>
                </a:lnTo>
              </a:path>
            </a:pathLst>
          </a:custGeom>
          <a:ln w="30156">
            <a:solidFill>
              <a:srgbClr val="4AC0C8"/>
            </a:solidFill>
          </a:ln>
        </p:spPr>
        <p:txBody>
          <a:bodyPr wrap="square" lIns="0" tIns="0" rIns="0" bIns="0" rtlCol="0"/>
          <a:lstStyle/>
          <a:p>
            <a:endParaRPr sz="1091"/>
          </a:p>
        </p:txBody>
      </p:sp>
      <p:pic>
        <p:nvPicPr>
          <p:cNvPr id="11" name="object 4">
            <a:extLst>
              <a:ext uri="{FF2B5EF4-FFF2-40B4-BE49-F238E27FC236}">
                <a16:creationId xmlns:a16="http://schemas.microsoft.com/office/drawing/2014/main" id="{CB997801-1594-8CBE-98DD-1782CF6C11D5}"/>
              </a:ext>
            </a:extLst>
          </p:cNvPr>
          <p:cNvPicPr/>
          <p:nvPr userDrawn="1"/>
        </p:nvPicPr>
        <p:blipFill>
          <a:blip r:embed="rId2" cstate="print"/>
          <a:stretch>
            <a:fillRect/>
          </a:stretch>
        </p:blipFill>
        <p:spPr>
          <a:xfrm>
            <a:off x="10871458" y="0"/>
            <a:ext cx="1318616" cy="6856556"/>
          </a:xfrm>
          <a:prstGeom prst="rect">
            <a:avLst/>
          </a:prstGeom>
        </p:spPr>
      </p:pic>
      <p:sp>
        <p:nvSpPr>
          <p:cNvPr id="3" name="Text Placeholder 2">
            <a:extLst>
              <a:ext uri="{FF2B5EF4-FFF2-40B4-BE49-F238E27FC236}">
                <a16:creationId xmlns:a16="http://schemas.microsoft.com/office/drawing/2014/main" id="{DF9FB5F5-E230-7091-E946-7D4E53744B3E}"/>
              </a:ext>
            </a:extLst>
          </p:cNvPr>
          <p:cNvSpPr>
            <a:spLocks noGrp="1"/>
          </p:cNvSpPr>
          <p:nvPr>
            <p:ph type="body" sz="quarter" idx="20" hasCustomPrompt="1"/>
          </p:nvPr>
        </p:nvSpPr>
        <p:spPr>
          <a:xfrm>
            <a:off x="1018943" y="246548"/>
            <a:ext cx="8468216" cy="215465"/>
          </a:xfrm>
        </p:spPr>
        <p:txBody>
          <a:bodyPr>
            <a:normAutofit/>
          </a:bodyPr>
          <a:lstStyle>
            <a:lvl1pPr marL="0" indent="0">
              <a:buNone/>
              <a:defRPr sz="1213" spc="182">
                <a:solidFill>
                  <a:schemeClr val="tx2"/>
                </a:solidFill>
                <a:latin typeface="Source Sans Pro" panose="020B0503030403020204" pitchFamily="34" charset="0"/>
              </a:defRPr>
            </a:lvl1pPr>
          </a:lstStyle>
          <a:p>
            <a:pPr lvl="0"/>
            <a:r>
              <a:rPr lang="en-US"/>
              <a:t>SECTION HEADING</a:t>
            </a:r>
          </a:p>
        </p:txBody>
      </p:sp>
      <p:sp>
        <p:nvSpPr>
          <p:cNvPr id="12" name="Text Placeholder 11">
            <a:extLst>
              <a:ext uri="{FF2B5EF4-FFF2-40B4-BE49-F238E27FC236}">
                <a16:creationId xmlns:a16="http://schemas.microsoft.com/office/drawing/2014/main" id="{F2845E10-8B8A-8CA9-E4A5-0C7B628EA53A}"/>
              </a:ext>
            </a:extLst>
          </p:cNvPr>
          <p:cNvSpPr>
            <a:spLocks noGrp="1"/>
          </p:cNvSpPr>
          <p:nvPr>
            <p:ph type="body" sz="quarter" idx="22" hasCustomPrompt="1"/>
          </p:nvPr>
        </p:nvSpPr>
        <p:spPr>
          <a:xfrm>
            <a:off x="1049209" y="1762980"/>
            <a:ext cx="7148097" cy="505043"/>
          </a:xfrm>
        </p:spPr>
        <p:txBody>
          <a:bodyPr>
            <a:noAutofit/>
          </a:bodyPr>
          <a:lstStyle>
            <a:lvl1pPr marL="0" indent="0">
              <a:buNone/>
              <a:defRPr sz="4365">
                <a:solidFill>
                  <a:srgbClr val="008A8E"/>
                </a:solidFill>
                <a:latin typeface="Source Sans Pro" panose="020B0503030403020204" pitchFamily="34" charset="0"/>
              </a:defRPr>
            </a:lvl1pPr>
          </a:lstStyle>
          <a:p>
            <a:pPr lvl="0"/>
            <a:r>
              <a:rPr lang="en-US"/>
              <a:t>Headline</a:t>
            </a:r>
          </a:p>
        </p:txBody>
      </p:sp>
    </p:spTree>
    <p:extLst>
      <p:ext uri="{BB962C8B-B14F-4D97-AF65-F5344CB8AC3E}">
        <p14:creationId xmlns:p14="http://schemas.microsoft.com/office/powerpoint/2010/main" val="4208933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HPW Titl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518EB4B-FFEF-9764-C20D-ACFF46186411}"/>
              </a:ext>
            </a:extLst>
          </p:cNvPr>
          <p:cNvPicPr>
            <a:picLocks noChangeAspect="1"/>
          </p:cNvPicPr>
          <p:nvPr userDrawn="1"/>
        </p:nvPicPr>
        <p:blipFill rotWithShape="1">
          <a:blip r:embed="rId2"/>
          <a:srcRect r="29746"/>
          <a:stretch/>
        </p:blipFill>
        <p:spPr>
          <a:xfrm>
            <a:off x="0" y="-10161"/>
            <a:ext cx="8615363" cy="6898005"/>
          </a:xfrm>
          <a:prstGeom prst="rect">
            <a:avLst/>
          </a:prstGeom>
        </p:spPr>
      </p:pic>
      <p:pic>
        <p:nvPicPr>
          <p:cNvPr id="4" name="Picture 3">
            <a:extLst>
              <a:ext uri="{FF2B5EF4-FFF2-40B4-BE49-F238E27FC236}">
                <a16:creationId xmlns:a16="http://schemas.microsoft.com/office/drawing/2014/main" id="{2C13AFF8-BDBC-B38D-0C14-D11F8A4C53EA}"/>
              </a:ext>
            </a:extLst>
          </p:cNvPr>
          <p:cNvPicPr>
            <a:picLocks noChangeAspect="1"/>
          </p:cNvPicPr>
          <p:nvPr userDrawn="1"/>
        </p:nvPicPr>
        <p:blipFill rotWithShape="1">
          <a:blip r:embed="rId2"/>
          <a:srcRect l="68517" r="21241"/>
          <a:stretch/>
        </p:blipFill>
        <p:spPr>
          <a:xfrm>
            <a:off x="8402320" y="-10161"/>
            <a:ext cx="1256030" cy="6898005"/>
          </a:xfrm>
          <a:prstGeom prst="rect">
            <a:avLst/>
          </a:prstGeom>
        </p:spPr>
      </p:pic>
      <p:sp>
        <p:nvSpPr>
          <p:cNvPr id="2" name="Title 1">
            <a:extLst>
              <a:ext uri="{FF2B5EF4-FFF2-40B4-BE49-F238E27FC236}">
                <a16:creationId xmlns:a16="http://schemas.microsoft.com/office/drawing/2014/main" id="{39A9C55A-A9CC-C604-5A4A-157089C3EC65}"/>
              </a:ext>
            </a:extLst>
          </p:cNvPr>
          <p:cNvSpPr>
            <a:spLocks noGrp="1"/>
          </p:cNvSpPr>
          <p:nvPr userDrawn="1">
            <p:ph type="ctrTitle"/>
          </p:nvPr>
        </p:nvSpPr>
        <p:spPr>
          <a:xfrm>
            <a:off x="772160" y="1874203"/>
            <a:ext cx="7630160" cy="2387600"/>
          </a:xfrm>
        </p:spPr>
        <p:txBody>
          <a:bodyPr anchor="b">
            <a:normAutofit/>
          </a:bodyPr>
          <a:lstStyle>
            <a:lvl1pPr algn="l">
              <a:defRPr sz="4800">
                <a:solidFill>
                  <a:schemeClr val="bg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2B39BDF-39A9-3849-DB46-943F6AB1FD78}"/>
              </a:ext>
            </a:extLst>
          </p:cNvPr>
          <p:cNvSpPr>
            <a:spLocks noGrp="1"/>
          </p:cNvSpPr>
          <p:nvPr userDrawn="1">
            <p:ph type="subTitle" idx="1"/>
          </p:nvPr>
        </p:nvSpPr>
        <p:spPr>
          <a:xfrm>
            <a:off x="772160" y="4353878"/>
            <a:ext cx="7630160" cy="1655762"/>
          </a:xfrm>
        </p:spPr>
        <p:txBody>
          <a:bodyPr/>
          <a:lstStyle>
            <a:lvl1pPr marL="0" indent="0" algn="l">
              <a:buNone/>
              <a:defRPr sz="24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015062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HPW M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7B8B4-C3A7-F137-6F7A-16D5AC1AD05D}"/>
              </a:ext>
            </a:extLst>
          </p:cNvPr>
          <p:cNvSpPr>
            <a:spLocks noGrp="1"/>
          </p:cNvSpPr>
          <p:nvPr>
            <p:ph type="title"/>
          </p:nvPr>
        </p:nvSpPr>
        <p:spPr>
          <a:xfrm>
            <a:off x="538480" y="365126"/>
            <a:ext cx="11084560" cy="905510"/>
          </a:xfrm>
        </p:spPr>
        <p:txBody>
          <a:bodyPr/>
          <a:lstStyle>
            <a:lvl1pPr>
              <a:defRPr>
                <a:solidFill>
                  <a:schemeClr val="bg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EF8EC0F5-D74A-45D2-754B-090F33AB61DE}"/>
              </a:ext>
            </a:extLst>
          </p:cNvPr>
          <p:cNvSpPr>
            <a:spLocks noGrp="1"/>
          </p:cNvSpPr>
          <p:nvPr>
            <p:ph sz="half" idx="2"/>
          </p:nvPr>
        </p:nvSpPr>
        <p:spPr>
          <a:xfrm>
            <a:off x="538480" y="1574801"/>
            <a:ext cx="11084560" cy="4226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33EAA052-AC76-54C2-67C7-7CB903DBA231}"/>
              </a:ext>
            </a:extLst>
          </p:cNvPr>
          <p:cNvPicPr>
            <a:picLocks noChangeAspect="1"/>
          </p:cNvPicPr>
          <p:nvPr userDrawn="1"/>
        </p:nvPicPr>
        <p:blipFill rotWithShape="1">
          <a:blip r:embed="rId2"/>
          <a:srcRect t="84593"/>
          <a:stretch/>
        </p:blipFill>
        <p:spPr>
          <a:xfrm>
            <a:off x="-1" y="5801360"/>
            <a:ext cx="12192001" cy="1056640"/>
          </a:xfrm>
          <a:prstGeom prst="rect">
            <a:avLst/>
          </a:prstGeom>
        </p:spPr>
      </p:pic>
      <p:sp>
        <p:nvSpPr>
          <p:cNvPr id="7" name="Slide Number Placeholder 6">
            <a:extLst>
              <a:ext uri="{FF2B5EF4-FFF2-40B4-BE49-F238E27FC236}">
                <a16:creationId xmlns:a16="http://schemas.microsoft.com/office/drawing/2014/main" id="{E80B01C3-31E7-BF07-9C58-043753574653}"/>
              </a:ext>
            </a:extLst>
          </p:cNvPr>
          <p:cNvSpPr>
            <a:spLocks noGrp="1"/>
          </p:cNvSpPr>
          <p:nvPr>
            <p:ph type="sldNum" sz="quarter" idx="12"/>
          </p:nvPr>
        </p:nvSpPr>
        <p:spPr>
          <a:xfrm>
            <a:off x="10952480" y="6356350"/>
            <a:ext cx="807720" cy="365125"/>
          </a:xfrm>
        </p:spPr>
        <p:txBody>
          <a:bodyPr/>
          <a:lstStyle/>
          <a:p>
            <a:fld id="{B015B08A-BDBE-0546-94A1-7A4C88FF4898}" type="slidenum">
              <a:rPr lang="en-US" smtClean="0"/>
              <a:t>‹#›</a:t>
            </a:fld>
            <a:endParaRPr lang="en-US" dirty="0"/>
          </a:p>
        </p:txBody>
      </p:sp>
    </p:spTree>
    <p:extLst>
      <p:ext uri="{BB962C8B-B14F-4D97-AF65-F5344CB8AC3E}">
        <p14:creationId xmlns:p14="http://schemas.microsoft.com/office/powerpoint/2010/main" val="1463139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HP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6AA237-E698-D144-A28E-28BC21916DD5}"/>
              </a:ext>
            </a:extLst>
          </p:cNvPr>
          <p:cNvPicPr>
            <a:picLocks noChangeAspect="1"/>
          </p:cNvPicPr>
          <p:nvPr userDrawn="1"/>
        </p:nvPicPr>
        <p:blipFill>
          <a:blip r:embed="rId3"/>
          <a:srcRect/>
          <a:stretch/>
        </p:blipFill>
        <p:spPr>
          <a:xfrm>
            <a:off x="0" y="0"/>
            <a:ext cx="12192000" cy="6858000"/>
          </a:xfrm>
          <a:prstGeom prst="rect">
            <a:avLst/>
          </a:prstGeom>
          <a:solidFill>
            <a:schemeClr val="bg1"/>
          </a:solidFill>
        </p:spPr>
      </p:pic>
      <p:sp>
        <p:nvSpPr>
          <p:cNvPr id="2" name="Title 1">
            <a:extLst>
              <a:ext uri="{FF2B5EF4-FFF2-40B4-BE49-F238E27FC236}">
                <a16:creationId xmlns:a16="http://schemas.microsoft.com/office/drawing/2014/main" id="{CB76EBEE-129D-604E-95ED-EFF0C784280E}"/>
              </a:ext>
            </a:extLst>
          </p:cNvPr>
          <p:cNvSpPr>
            <a:spLocks noGrp="1"/>
          </p:cNvSpPr>
          <p:nvPr>
            <p:ph type="title"/>
          </p:nvPr>
        </p:nvSpPr>
        <p:spPr>
          <a:xfrm>
            <a:off x="838200" y="365125"/>
            <a:ext cx="10515600" cy="1325563"/>
          </a:xfrm>
          <a:prstGeom prst="rect">
            <a:avLst/>
          </a:prstGeom>
        </p:spPr>
        <p:txBody>
          <a:bodyPr/>
          <a:lstStyle>
            <a:lvl1pPr>
              <a:defRPr sz="4000">
                <a:solidFill>
                  <a:schemeClr val="tx1"/>
                </a:solidFill>
              </a:defRPr>
            </a:lvl1pPr>
          </a:lstStyle>
          <a:p>
            <a:r>
              <a:rPr lang="en-US"/>
              <a:t>Click to edit Master title style</a:t>
            </a:r>
          </a:p>
        </p:txBody>
      </p:sp>
      <p:sp>
        <p:nvSpPr>
          <p:cNvPr id="5" name="Slide Number Placeholder 5">
            <a:extLst>
              <a:ext uri="{FF2B5EF4-FFF2-40B4-BE49-F238E27FC236}">
                <a16:creationId xmlns:a16="http://schemas.microsoft.com/office/drawing/2014/main" id="{E480E913-F993-5943-929B-39E0364F1144}"/>
              </a:ext>
            </a:extLst>
          </p:cNvPr>
          <p:cNvSpPr>
            <a:spLocks noGrp="1"/>
          </p:cNvSpPr>
          <p:nvPr>
            <p:ph type="sldNum" sz="quarter" idx="4"/>
          </p:nvPr>
        </p:nvSpPr>
        <p:spPr>
          <a:xfrm>
            <a:off x="10824520" y="6376572"/>
            <a:ext cx="1036177" cy="365125"/>
          </a:xfrm>
          <a:prstGeom prst="rect">
            <a:avLst/>
          </a:prstGeom>
        </p:spPr>
        <p:txBody>
          <a:bodyPr vert="horz" lIns="91440" tIns="45720" rIns="91440" bIns="45720" rtlCol="0" anchor="ctr"/>
          <a:lstStyle>
            <a:lvl1pPr algn="r">
              <a:defRPr sz="1200" b="0" i="0">
                <a:solidFill>
                  <a:schemeClr val="tx1">
                    <a:lumMod val="50000"/>
                    <a:lumOff val="50000"/>
                  </a:schemeClr>
                </a:solidFill>
              </a:defRPr>
            </a:lvl1pPr>
          </a:lstStyle>
          <a:p>
            <a:fld id="{0F8CFF01-772D-2F4A-9DDA-F786F18B1B02}" type="slidenum">
              <a:rPr lang="en-US" smtClean="0"/>
              <a:pPr/>
              <a:t>‹#›</a:t>
            </a:fld>
            <a:endParaRPr lang="en-US"/>
          </a:p>
        </p:txBody>
      </p:sp>
      <p:sp>
        <p:nvSpPr>
          <p:cNvPr id="7" name="Content Placeholder 2">
            <a:extLst>
              <a:ext uri="{FF2B5EF4-FFF2-40B4-BE49-F238E27FC236}">
                <a16:creationId xmlns:a16="http://schemas.microsoft.com/office/drawing/2014/main" id="{60D49902-0E2E-3F4A-82D0-8C100D007F5E}"/>
              </a:ext>
            </a:extLst>
          </p:cNvPr>
          <p:cNvSpPr>
            <a:spLocks noGrp="1"/>
          </p:cNvSpPr>
          <p:nvPr>
            <p:ph idx="1"/>
          </p:nvPr>
        </p:nvSpPr>
        <p:spPr>
          <a:xfrm>
            <a:off x="490744" y="1485110"/>
            <a:ext cx="11369952" cy="4272063"/>
          </a:xfrm>
          <a:prstGeom prst="rect">
            <a:avLst/>
          </a:prstGeom>
        </p:spPr>
        <p:txBody>
          <a:bodyPr>
            <a:normAutofit/>
          </a:bodyPr>
          <a:lstStyle>
            <a:lvl1pPr>
              <a:defRPr sz="3200" b="0" i="0">
                <a:solidFill>
                  <a:schemeClr val="tx1"/>
                </a:solidFill>
                <a:latin typeface="Calibri" panose="020F0502020204030204" pitchFamily="34" charset="0"/>
                <a:cs typeface="Calibri" panose="020F0502020204030204" pitchFamily="34" charset="0"/>
              </a:defRPr>
            </a:lvl1pPr>
            <a:lvl2pPr>
              <a:defRPr sz="2800" b="0" i="0">
                <a:solidFill>
                  <a:schemeClr val="tx1"/>
                </a:solidFill>
                <a:latin typeface="Calibri" panose="020F0502020204030204" pitchFamily="34" charset="0"/>
                <a:cs typeface="Calibri" panose="020F0502020204030204" pitchFamily="34" charset="0"/>
              </a:defRPr>
            </a:lvl2pPr>
            <a:lvl3pPr>
              <a:defRPr sz="2400" b="0" i="0">
                <a:solidFill>
                  <a:schemeClr val="tx1"/>
                </a:solidFill>
                <a:latin typeface="Calibri" panose="020F0502020204030204" pitchFamily="34" charset="0"/>
                <a:cs typeface="Calibri" panose="020F0502020204030204" pitchFamily="34" charset="0"/>
              </a:defRPr>
            </a:lvl3pPr>
            <a:lvl4pPr>
              <a:defRPr sz="2000" b="0" i="0">
                <a:solidFill>
                  <a:schemeClr val="tx1"/>
                </a:solidFill>
                <a:latin typeface="Calibri" panose="020F0502020204030204" pitchFamily="34" charset="0"/>
                <a:cs typeface="Calibri" panose="020F0502020204030204" pitchFamily="34" charset="0"/>
              </a:defRPr>
            </a:lvl4pPr>
            <a:lvl5pPr>
              <a:defRPr sz="2000" b="0" i="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5063183"/>
      </p:ext>
    </p:extLst>
  </p:cSld>
  <p:clrMapOvr>
    <a:masterClrMapping/>
  </p:clrMapOvr>
  <p:transition>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CHP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E480E913-F993-5943-929B-39E0364F1144}"/>
              </a:ext>
            </a:extLst>
          </p:cNvPr>
          <p:cNvSpPr>
            <a:spLocks noGrp="1"/>
          </p:cNvSpPr>
          <p:nvPr>
            <p:ph type="sldNum" sz="quarter" idx="4"/>
          </p:nvPr>
        </p:nvSpPr>
        <p:spPr>
          <a:xfrm>
            <a:off x="10824520" y="6376572"/>
            <a:ext cx="1036177"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0F8CFF01-772D-2F4A-9DDA-F786F18B1B02}" type="slidenum">
              <a:rPr lang="en-US" smtClean="0"/>
              <a:pPr/>
              <a:t>‹#›</a:t>
            </a:fld>
            <a:endParaRPr lang="en-US"/>
          </a:p>
        </p:txBody>
      </p:sp>
      <p:pic>
        <p:nvPicPr>
          <p:cNvPr id="6" name="Picture 5">
            <a:extLst>
              <a:ext uri="{FF2B5EF4-FFF2-40B4-BE49-F238E27FC236}">
                <a16:creationId xmlns:a16="http://schemas.microsoft.com/office/drawing/2014/main" id="{1D6AA237-E698-D144-A28E-28BC21916DD5}"/>
              </a:ext>
            </a:extLst>
          </p:cNvPr>
          <p:cNvPicPr>
            <a:picLocks noChangeAspect="1"/>
          </p:cNvPicPr>
          <p:nvPr userDrawn="1"/>
        </p:nvPicPr>
        <p:blipFill>
          <a:blip r:embed="rId3"/>
          <a:srcRect/>
          <a:stretch/>
        </p:blipFill>
        <p:spPr>
          <a:xfrm>
            <a:off x="0" y="0"/>
            <a:ext cx="12192000" cy="6858000"/>
          </a:xfrm>
          <a:prstGeom prst="rect">
            <a:avLst/>
          </a:prstGeom>
          <a:solidFill>
            <a:schemeClr val="bg1">
              <a:alpha val="0"/>
            </a:schemeClr>
          </a:solidFill>
        </p:spPr>
      </p:pic>
    </p:spTree>
    <p:extLst>
      <p:ext uri="{BB962C8B-B14F-4D97-AF65-F5344CB8AC3E}">
        <p14:creationId xmlns:p14="http://schemas.microsoft.com/office/powerpoint/2010/main" val="35838453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10972800" cy="914400"/>
          </a:xfrm>
        </p:spPr>
        <p:txBody>
          <a:bodyPr anchor="t">
            <a:normAutofit/>
          </a:bodyPr>
          <a:lstStyle>
            <a:lvl1pPr algn="l">
              <a:defRPr sz="2647" b="1">
                <a:solidFill>
                  <a:schemeClr val="tx1"/>
                </a:solidFill>
                <a:latin typeface="Arial" pitchFamily="34" charset="0"/>
                <a:cs typeface="Arial" pitchFamily="34" charset="0"/>
              </a:defRPr>
            </a:lvl1pPr>
          </a:lstStyle>
          <a:p>
            <a:r>
              <a:rPr lang="en-US"/>
              <a:t>Click to edit Master title style</a:t>
            </a:r>
          </a:p>
        </p:txBody>
      </p:sp>
      <p:sp>
        <p:nvSpPr>
          <p:cNvPr id="3" name="Content Placeholder 2"/>
          <p:cNvSpPr>
            <a:spLocks noGrp="1"/>
          </p:cNvSpPr>
          <p:nvPr>
            <p:ph sz="half" idx="1"/>
          </p:nvPr>
        </p:nvSpPr>
        <p:spPr>
          <a:xfrm>
            <a:off x="609600" y="1828802"/>
            <a:ext cx="5384800" cy="4191000"/>
          </a:xfrm>
        </p:spPr>
        <p:txBody>
          <a:bodyPr>
            <a:normAutofit/>
          </a:bodyPr>
          <a:lstStyle>
            <a:lvl1pPr>
              <a:defRPr sz="1941">
                <a:solidFill>
                  <a:schemeClr val="tx2"/>
                </a:solidFill>
                <a:latin typeface="Times New Roman" pitchFamily="18" charset="0"/>
                <a:cs typeface="Times New Roman" pitchFamily="18" charset="0"/>
              </a:defRPr>
            </a:lvl1pPr>
            <a:lvl2pPr>
              <a:defRPr sz="1941">
                <a:solidFill>
                  <a:schemeClr val="tx2"/>
                </a:solidFill>
                <a:latin typeface="Times New Roman" pitchFamily="18" charset="0"/>
                <a:cs typeface="Times New Roman" pitchFamily="18" charset="0"/>
              </a:defRPr>
            </a:lvl2pPr>
            <a:lvl3pPr>
              <a:defRPr sz="1941">
                <a:solidFill>
                  <a:schemeClr val="tx2"/>
                </a:solidFill>
                <a:latin typeface="Times New Roman" pitchFamily="18" charset="0"/>
                <a:cs typeface="Times New Roman" pitchFamily="18" charset="0"/>
              </a:defRPr>
            </a:lvl3pPr>
            <a:lvl4pPr>
              <a:defRPr sz="1941">
                <a:solidFill>
                  <a:schemeClr val="tx2"/>
                </a:solidFill>
                <a:latin typeface="Times New Roman" pitchFamily="18" charset="0"/>
                <a:cs typeface="Times New Roman" pitchFamily="18" charset="0"/>
              </a:defRPr>
            </a:lvl4pPr>
            <a:lvl5pPr>
              <a:defRPr sz="1941">
                <a:solidFill>
                  <a:schemeClr val="tx2"/>
                </a:solidFill>
                <a:latin typeface="Times New Roman" pitchFamily="18" charset="0"/>
                <a:cs typeface="Times New Roman" pitchFamily="18" charset="0"/>
              </a:defRPr>
            </a:lvl5pPr>
            <a:lvl6pPr>
              <a:defRPr sz="1941"/>
            </a:lvl6pPr>
            <a:lvl7pPr>
              <a:defRPr sz="1941"/>
            </a:lvl7pPr>
            <a:lvl8pPr>
              <a:defRPr sz="1941"/>
            </a:lvl8pPr>
            <a:lvl9pPr>
              <a:defRPr sz="19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28802"/>
            <a:ext cx="5384800" cy="4191000"/>
          </a:xfrm>
        </p:spPr>
        <p:txBody>
          <a:bodyPr>
            <a:normAutofit/>
          </a:bodyPr>
          <a:lstStyle>
            <a:lvl1pPr>
              <a:defRPr sz="1941">
                <a:solidFill>
                  <a:schemeClr val="tx2"/>
                </a:solidFill>
                <a:latin typeface="Times New Roman" pitchFamily="18" charset="0"/>
                <a:cs typeface="Times New Roman" pitchFamily="18" charset="0"/>
              </a:defRPr>
            </a:lvl1pPr>
            <a:lvl2pPr>
              <a:defRPr sz="1941">
                <a:solidFill>
                  <a:schemeClr val="tx2"/>
                </a:solidFill>
                <a:latin typeface="Times New Roman" pitchFamily="18" charset="0"/>
                <a:cs typeface="Times New Roman" pitchFamily="18" charset="0"/>
              </a:defRPr>
            </a:lvl2pPr>
            <a:lvl3pPr>
              <a:defRPr sz="1941">
                <a:solidFill>
                  <a:schemeClr val="tx2"/>
                </a:solidFill>
                <a:latin typeface="Times New Roman" pitchFamily="18" charset="0"/>
                <a:cs typeface="Times New Roman" pitchFamily="18" charset="0"/>
              </a:defRPr>
            </a:lvl3pPr>
            <a:lvl4pPr>
              <a:defRPr sz="1941">
                <a:solidFill>
                  <a:schemeClr val="tx2"/>
                </a:solidFill>
                <a:latin typeface="Times New Roman" pitchFamily="18" charset="0"/>
                <a:cs typeface="Times New Roman" pitchFamily="18" charset="0"/>
              </a:defRPr>
            </a:lvl4pPr>
            <a:lvl5pPr>
              <a:defRPr sz="1941">
                <a:solidFill>
                  <a:schemeClr val="tx2"/>
                </a:solidFill>
                <a:latin typeface="Times New Roman" pitchFamily="18" charset="0"/>
                <a:cs typeface="Times New Roman" pitchFamily="18" charset="0"/>
              </a:defRPr>
            </a:lvl5pPr>
            <a:lvl6pPr>
              <a:defRPr sz="1941"/>
            </a:lvl6pPr>
            <a:lvl7pPr>
              <a:defRPr sz="1941"/>
            </a:lvl7pPr>
            <a:lvl8pPr>
              <a:defRPr sz="1941"/>
            </a:lvl8pPr>
            <a:lvl9pPr>
              <a:defRPr sz="19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9"/>
          <p:cNvSpPr>
            <a:spLocks noGrp="1"/>
          </p:cNvSpPr>
          <p:nvPr>
            <p:ph type="body" sz="quarter" idx="13"/>
          </p:nvPr>
        </p:nvSpPr>
        <p:spPr>
          <a:xfrm>
            <a:off x="609600" y="152400"/>
            <a:ext cx="4876800" cy="457200"/>
          </a:xfrm>
        </p:spPr>
        <p:txBody>
          <a:bodyPr/>
          <a:lstStyle>
            <a:lvl1pPr>
              <a:buNone/>
              <a:defRPr sz="1765" b="1">
                <a:solidFill>
                  <a:schemeClr val="tx2"/>
                </a:solidFill>
                <a:latin typeface="Arial" pitchFamily="34" charset="0"/>
                <a:cs typeface="Arial" pitchFamily="34" charset="0"/>
              </a:defRPr>
            </a:lvl1pPr>
          </a:lstStyle>
          <a:p>
            <a:pPr lvl="0"/>
            <a:r>
              <a:rPr lang="en-US"/>
              <a:t>Click to edit Master text styles</a:t>
            </a:r>
          </a:p>
        </p:txBody>
      </p:sp>
      <p:sp>
        <p:nvSpPr>
          <p:cNvPr id="6" name="Slide Number Placeholder 6"/>
          <p:cNvSpPr>
            <a:spLocks noGrp="1"/>
          </p:cNvSpPr>
          <p:nvPr>
            <p:ph type="sldNum" sz="quarter" idx="14"/>
          </p:nvPr>
        </p:nvSpPr>
        <p:spPr>
          <a:xfrm>
            <a:off x="8737600" y="6172200"/>
            <a:ext cx="2844800" cy="304800"/>
          </a:xfrm>
        </p:spPr>
        <p:txBody>
          <a:bodyPr/>
          <a:lstStyle>
            <a:lvl1pPr>
              <a:defRPr smtClean="0">
                <a:solidFill>
                  <a:schemeClr val="bg1"/>
                </a:solidFill>
                <a:latin typeface="Times New Roman" pitchFamily="18" charset="0"/>
                <a:cs typeface="Times New Roman" pitchFamily="18" charset="0"/>
              </a:defRPr>
            </a:lvl1pPr>
          </a:lstStyle>
          <a:p>
            <a:pPr>
              <a:defRPr/>
            </a:pPr>
            <a:fld id="{58EFA644-CDA3-1A4E-95C1-6502758B544A}" type="slidenum">
              <a:rPr lang="en-US"/>
              <a:pPr>
                <a:defRPr/>
              </a:pPr>
              <a:t>‹#›</a:t>
            </a:fld>
            <a:endParaRPr lang="en-US"/>
          </a:p>
        </p:txBody>
      </p:sp>
    </p:spTree>
    <p:extLst>
      <p:ext uri="{BB962C8B-B14F-4D97-AF65-F5344CB8AC3E}">
        <p14:creationId xmlns:p14="http://schemas.microsoft.com/office/powerpoint/2010/main" val="2860368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V2">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555" y="1146950"/>
            <a:ext cx="11052048" cy="4351338"/>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AEE7E-FAD4-4EE3-9D98-D5CFF485C706}" type="slidenum">
              <a:rPr lang="en-US" smtClean="0"/>
              <a:t>‹#›</a:t>
            </a:fld>
            <a:endParaRPr lang="en-US"/>
          </a:p>
        </p:txBody>
      </p:sp>
      <p:sp>
        <p:nvSpPr>
          <p:cNvPr id="8" name="Title 1">
            <a:extLst>
              <a:ext uri="{FF2B5EF4-FFF2-40B4-BE49-F238E27FC236}">
                <a16:creationId xmlns:a16="http://schemas.microsoft.com/office/drawing/2014/main" id="{2BF5477E-C4A2-384D-9453-24F15D88462B}"/>
              </a:ext>
            </a:extLst>
          </p:cNvPr>
          <p:cNvSpPr>
            <a:spLocks noGrp="1"/>
          </p:cNvSpPr>
          <p:nvPr>
            <p:ph type="title"/>
          </p:nvPr>
        </p:nvSpPr>
        <p:spPr>
          <a:xfrm>
            <a:off x="352556" y="216414"/>
            <a:ext cx="10086851" cy="822960"/>
          </a:xfrm>
          <a:prstGeom prst="rect">
            <a:avLst/>
          </a:prstGeom>
        </p:spPr>
        <p:txBody>
          <a:bodyPr anchor="b"/>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68818660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7B860B-487B-7C27-04BD-10BE967600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2E7552-5560-DA13-17F8-E0E343C43A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33DC58-9516-2D15-D01E-DD2F2296FE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22CE67-5C67-3046-9F62-F87CD0ADF731}" type="datetimeFigureOut">
              <a:rPr lang="en-US" smtClean="0"/>
              <a:t>3/12/26</a:t>
            </a:fld>
            <a:endParaRPr lang="en-US"/>
          </a:p>
        </p:txBody>
      </p:sp>
      <p:sp>
        <p:nvSpPr>
          <p:cNvPr id="5" name="Footer Placeholder 4">
            <a:extLst>
              <a:ext uri="{FF2B5EF4-FFF2-40B4-BE49-F238E27FC236}">
                <a16:creationId xmlns:a16="http://schemas.microsoft.com/office/drawing/2014/main" id="{80FB2A5C-7E08-1B37-67D3-8F0F8AE47D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E868502-8485-72AA-8F0D-6AE7235EDF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E111932-AB7C-2244-84FF-F5D4E94EAD1A}" type="slidenum">
              <a:rPr lang="en-US" smtClean="0"/>
              <a:t>‹#›</a:t>
            </a:fld>
            <a:endParaRPr lang="en-US"/>
          </a:p>
        </p:txBody>
      </p:sp>
    </p:spTree>
    <p:extLst>
      <p:ext uri="{BB962C8B-B14F-4D97-AF65-F5344CB8AC3E}">
        <p14:creationId xmlns:p14="http://schemas.microsoft.com/office/powerpoint/2010/main" val="2465117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s://www.chpw.org/member-center/" TargetMode="External"/><Relationship Id="rId7" Type="http://schemas.openxmlformats.org/officeDocument/2006/relationships/hyperlink" Target="https://www.uhc.com/" TargetMode="External"/><Relationship Id="rId2" Type="http://schemas.openxmlformats.org/officeDocument/2006/relationships/hyperlink" Target="https://www.hca.wa.gov/assets/free-or-low-cost/19-046.pdf" TargetMode="External"/><Relationship Id="rId1" Type="http://schemas.openxmlformats.org/officeDocument/2006/relationships/slideLayout" Target="../slideLayouts/slideLayout13.xml"/><Relationship Id="rId6" Type="http://schemas.openxmlformats.org/officeDocument/2006/relationships/hyperlink" Target="https://www.wellpoint.com/wa/medicaid" TargetMode="External"/><Relationship Id="rId5" Type="http://schemas.openxmlformats.org/officeDocument/2006/relationships/hyperlink" Target="https://www.molinahealthcare.com/members/wa/en-us/mem/medicaid/imc/physical-behavioral-health.aspx" TargetMode="External"/><Relationship Id="rId4" Type="http://schemas.openxmlformats.org/officeDocument/2006/relationships/hyperlink" Target="https://www.coordinatedcarehealth.com/members.html"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molinahealthcare.com/-/media/Molina/PublicWebsite/PDF/Providers/wa/Medicaid/forms/Pregnancy-Referral-Form.pdf" TargetMode="External"/><Relationship Id="rId13" Type="http://schemas.openxmlformats.org/officeDocument/2006/relationships/hyperlink" Target="mailto:wabhpeds@wellpoint.com" TargetMode="External"/><Relationship Id="rId3" Type="http://schemas.microsoft.com/office/2018/10/relationships/comments" Target="../comments/modernComment_7FFD5886_BDD2FDC6.xml"/><Relationship Id="rId7" Type="http://schemas.openxmlformats.org/officeDocument/2006/relationships/hyperlink" Target="https://www.molinahealthcare.com/-/media/Molina/PublicWebsite/PDF/Providers/wa/Medicaid/forms/Care-Management-Referral-Form.pdf" TargetMode="External"/><Relationship Id="rId12" Type="http://schemas.openxmlformats.org/officeDocument/2006/relationships/hyperlink" Target="mailto:wabhreferrals@wellpoint.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mailto:AHCCTeam@coordinatedcarehealth.com" TargetMode="External"/><Relationship Id="rId11" Type="http://schemas.openxmlformats.org/officeDocument/2006/relationships/hyperlink" Target="mailto:cmrefwash@wellpoint.com" TargetMode="External"/><Relationship Id="rId5" Type="http://schemas.openxmlformats.org/officeDocument/2006/relationships/hyperlink" Target="mailto:caremanagement@coordinatedcarehealth.com" TargetMode="External"/><Relationship Id="rId10" Type="http://schemas.openxmlformats.org/officeDocument/2006/relationships/hyperlink" Target="chrome-extension://efaidnbmnnnibpcajpcglclefindmkaj/https:/www.provider.wellpoint.com/docs/gpp/WA_WLP_CAID_CaseManagementReferralForm.pdf?v=202406171528" TargetMode="External"/><Relationship Id="rId4" Type="http://schemas.openxmlformats.org/officeDocument/2006/relationships/hyperlink" Target="mailto:CareMgmtReferrals@chpw.org" TargetMode="External"/><Relationship Id="rId9" Type="http://schemas.openxmlformats.org/officeDocument/2006/relationships/hyperlink" Target="mailto:wa_carecoordinationrequests@uhc.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Relationship Id="rId7"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0.emf"/><Relationship Id="rId5" Type="http://schemas.openxmlformats.org/officeDocument/2006/relationships/hyperlink" Target="https://apps.apple.com/us/app/chpw-virtual-care/id6744462941" TargetMode="External"/><Relationship Id="rId4" Type="http://schemas.openxmlformats.org/officeDocument/2006/relationships/hyperlink" Target="https://play.google.com/store/apps/details?id=com.mdlive.CHPW_mobile&amp;hl=en_US" TargetMode="Externa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hyperlink" Target="https://www.chpw.org/member-center/"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8/10/relationships/comments" Target="../comments/modernComment_677_5FB69B9B.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AHCCTeam@coordinatedcarehealth.com" TargetMode="External"/><Relationship Id="rId2" Type="http://schemas.openxmlformats.org/officeDocument/2006/relationships/hyperlink" Target="mailto:caremanagement@coordinatedcarehealth.com"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hyperlink" Target="https://www.coordinatedcarehealth.com/content/dam/centene/Coordinated%20Care/pdfs/508_member-grievance-form.pdf" TargetMode="External"/><Relationship Id="rId2" Type="http://schemas.openxmlformats.org/officeDocument/2006/relationships/hyperlink" Target="https://www.coordinatedcarehealth.com/members/medicaid/resources/complaints-appeals.html"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svg"/><Relationship Id="rId7" Type="http://schemas.openxmlformats.org/officeDocument/2006/relationships/image" Target="../media/image20.sv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s://www.molinahealthcare.com/-/media/Molina/PublicWebsite/PDF/Providers/wa/Medicaid/forms/Pregnancy-Referral-Form.pdf" TargetMode="External"/><Relationship Id="rId4" Type="http://schemas.openxmlformats.org/officeDocument/2006/relationships/hyperlink" Target="https://www.molinahealthcare.com/-/media/Molina/PublicWebsite/PDF/Providers/wa/Medicaid/forms/Care-Management-Referral-Form.pdf" TargetMode="External"/><Relationship Id="rId9" Type="http://schemas.openxmlformats.org/officeDocument/2006/relationships/image" Target="../media/image22.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ABA@molinahealthcare.com" TargetMode="External"/><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16.jpeg"/><Relationship Id="rId5" Type="http://schemas.openxmlformats.org/officeDocument/2006/relationships/hyperlink" Target="mailto:mhwcmreferral@molinahealthcare.com" TargetMode="External"/><Relationship Id="rId4" Type="http://schemas.openxmlformats.org/officeDocument/2006/relationships/hyperlink" Target="mailto:mhw-bariatric-program@Molinahealthcare.com"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molinahealthcare.com/-/media/Molina/PublicWebsite/PDF/Providers/wa/Medicaid/forms/Care-Management-Referral-Form.pdf" TargetMode="External"/><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https://www.molinahealthcare.com/-/media/Molina/PublicWebsite/PDF/Providers/wa/Medicaid/forms/Pregnancy-Referral-Form.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hyperlink" Target="mailto:Rachel.Vanderlinda@molinahealthcare.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hyperlink" Target="mailto:Rachel.Vanderlinda@Molinahealthcare.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molinahealthcare.com/members/wa/en-us/mem/medicaid/imc/covered/value-added-benefits.aspx" TargetMode="External"/><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sv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19.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2.svg"/></Relationships>
</file>

<file path=ppt/slides/_rels/slide37.xml.rels><?xml version="1.0" encoding="UTF-8" standalone="yes"?>
<Relationships xmlns="http://schemas.openxmlformats.org/package/2006/relationships"><Relationship Id="rId3" Type="http://schemas.microsoft.com/office/2018/10/relationships/comments" Target="../comments/modernComment_68A_9E78E45C.xm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2" Type="http://schemas.openxmlformats.org/officeDocument/2006/relationships/hyperlink" Target="https://boulder.care/getstarted"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myquitforlife.com/uhcwa" TargetMode="External"/><Relationship Id="rId2" Type="http://schemas.openxmlformats.org/officeDocument/2006/relationships/hyperlink" Target="http://www.uhchealthyfirststeps.com/" TargetMode="Externa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hyperlink" Target="http://momandbaby.wellhop.com/"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18/10/relationships/comments" Target="../comments/modernComment_688_DEC244D.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hca.wa.gov/assets/billers-and-providers/82-0673-critical-incident-form.pdf"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memberforms.uhc.com/Memberappealsandgrievances.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hyperlink" Target="http://brighthearthealth.com/" TargetMode="External"/><Relationship Id="rId7" Type="http://schemas.openxmlformats.org/officeDocument/2006/relationships/image" Target="../media/image50.png"/><Relationship Id="rId2" Type="http://schemas.openxmlformats.org/officeDocument/2006/relationships/hyperlink" Target="http://boulder.care/" TargetMode="External"/><Relationship Id="rId1" Type="http://schemas.openxmlformats.org/officeDocument/2006/relationships/slideLayout" Target="../slideLayouts/slideLayout2.xml"/><Relationship Id="rId6" Type="http://schemas.openxmlformats.org/officeDocument/2006/relationships/hyperlink" Target="http://uhcdoctorchat.com/" TargetMode="External"/><Relationship Id="rId5" Type="http://schemas.openxmlformats.org/officeDocument/2006/relationships/hyperlink" Target="https://www.eleanorhealth.com/" TargetMode="External"/><Relationship Id="rId4" Type="http://schemas.openxmlformats.org/officeDocument/2006/relationships/hyperlink" Target="http://charliehealth.com/"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uhcomw.com/"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hyperlink" Target="mailto:cmrefwash@wellpoint.com" TargetMode="External"/><Relationship Id="rId7" Type="http://schemas.openxmlformats.org/officeDocument/2006/relationships/hyperlink" Target="https://www.provider.wellpoint.com/washington-provider/patient-care/case-management"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www.provider.wellpoint.com/docs/gpp/WA_WLP_CAID_CaseManagementReferralForm.pdf?v=202406171528" TargetMode="External"/><Relationship Id="rId5" Type="http://schemas.openxmlformats.org/officeDocument/2006/relationships/hyperlink" Target="mailto:wabhpeds@wellpoint.com" TargetMode="External"/><Relationship Id="rId4" Type="http://schemas.openxmlformats.org/officeDocument/2006/relationships/hyperlink" Target="mailto:wabhreferrals@wellpoint.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hyperlink" Target="https://livehealthonline.com/" TargetMode="External"/><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5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1.png"/><Relationship Id="rId3" Type="http://schemas.openxmlformats.org/officeDocument/2006/relationships/notesSlide" Target="../notesSlides/notesSlide23.xml"/><Relationship Id="rId7" Type="http://schemas.openxmlformats.org/officeDocument/2006/relationships/hyperlink" Target="wellpoint.com/wa/medicaid" TargetMode="External"/><Relationship Id="rId12" Type="http://schemas.openxmlformats.org/officeDocument/2006/relationships/hyperlink" Target="https://www.youtube.com/channel/UCv9FhTdtwpkEzx-cDsQWGYg" TargetMode="External"/><Relationship Id="rId2" Type="http://schemas.openxmlformats.org/officeDocument/2006/relationships/slideLayout" Target="../slideLayouts/slideLayout1.xml"/><Relationship Id="rId16" Type="http://schemas.openxmlformats.org/officeDocument/2006/relationships/image" Target="../media/image63.svg"/><Relationship Id="rId1" Type="http://schemas.openxmlformats.org/officeDocument/2006/relationships/tags" Target="../tags/tag1.xml"/><Relationship Id="rId6" Type="http://schemas.openxmlformats.org/officeDocument/2006/relationships/image" Target="../media/image56.emf"/><Relationship Id="rId11" Type="http://schemas.openxmlformats.org/officeDocument/2006/relationships/image" Target="../media/image60.png"/><Relationship Id="rId5" Type="http://schemas.openxmlformats.org/officeDocument/2006/relationships/oleObject" Target="../embeddings/oleObject1.bin"/><Relationship Id="rId15" Type="http://schemas.openxmlformats.org/officeDocument/2006/relationships/image" Target="../media/image62.png"/><Relationship Id="rId10" Type="http://schemas.openxmlformats.org/officeDocument/2006/relationships/image" Target="../media/image59.png"/><Relationship Id="rId4" Type="http://schemas.openxmlformats.org/officeDocument/2006/relationships/hyperlink" Target="https://wellpoint.findhelp.com/" TargetMode="External"/><Relationship Id="rId9" Type="http://schemas.openxmlformats.org/officeDocument/2006/relationships/image" Target="../media/image58.png"/><Relationship Id="rId14" Type="http://schemas.openxmlformats.org/officeDocument/2006/relationships/hyperlink" Target="https://healthhub.wellpoint.com/mcs/mv/wa?ReGen=456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1EAE0E-3D94-A9BF-C05B-C2568378D52F}"/>
              </a:ext>
            </a:extLst>
          </p:cNvPr>
          <p:cNvSpPr>
            <a:spLocks noGrp="1"/>
          </p:cNvSpPr>
          <p:nvPr>
            <p:ph type="body" sz="quarter" idx="11"/>
          </p:nvPr>
        </p:nvSpPr>
        <p:spPr>
          <a:xfrm>
            <a:off x="2208853" y="6387483"/>
            <a:ext cx="3065952" cy="257370"/>
          </a:xfrm>
        </p:spPr>
        <p:txBody>
          <a:bodyPr>
            <a:normAutofit fontScale="92500" lnSpcReduction="20000"/>
          </a:bodyPr>
          <a:lstStyle/>
          <a:p>
            <a:r>
              <a:rPr lang="en-US"/>
              <a:t>Updated </a:t>
            </a:r>
            <a:r>
              <a:rPr lang="en-US" dirty="0"/>
              <a:t>March 2026</a:t>
            </a:r>
          </a:p>
        </p:txBody>
      </p:sp>
      <p:sp>
        <p:nvSpPr>
          <p:cNvPr id="5" name="Text Placeholder 4">
            <a:extLst>
              <a:ext uri="{FF2B5EF4-FFF2-40B4-BE49-F238E27FC236}">
                <a16:creationId xmlns:a16="http://schemas.microsoft.com/office/drawing/2014/main" id="{C266C3CA-1AE4-3814-B28C-B95087DD2AC9}"/>
              </a:ext>
            </a:extLst>
          </p:cNvPr>
          <p:cNvSpPr>
            <a:spLocks noGrp="1"/>
          </p:cNvSpPr>
          <p:nvPr>
            <p:ph type="body" sz="quarter" idx="12"/>
          </p:nvPr>
        </p:nvSpPr>
        <p:spPr>
          <a:xfrm>
            <a:off x="908188" y="1118937"/>
            <a:ext cx="5667282" cy="3404937"/>
          </a:xfrm>
        </p:spPr>
        <p:txBody>
          <a:bodyPr/>
          <a:lstStyle/>
          <a:p>
            <a:r>
              <a:rPr lang="en-US" sz="4400" b="1" dirty="0"/>
              <a:t>Managed Care Organization member resource information</a:t>
            </a:r>
          </a:p>
          <a:p>
            <a:r>
              <a:rPr lang="en-US" sz="4400" b="1" dirty="0"/>
              <a:t>for Community Care Hubs</a:t>
            </a:r>
          </a:p>
        </p:txBody>
      </p:sp>
    </p:spTree>
    <p:extLst>
      <p:ext uri="{BB962C8B-B14F-4D97-AF65-F5344CB8AC3E}">
        <p14:creationId xmlns:p14="http://schemas.microsoft.com/office/powerpoint/2010/main" val="1050812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F41F8-6159-88C4-7C10-68CB20FB911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332DFA8-1D7B-41EE-A2D0-BAAFB93EDF36}"/>
              </a:ext>
            </a:extLst>
          </p:cNvPr>
          <p:cNvSpPr>
            <a:spLocks noGrp="1"/>
          </p:cNvSpPr>
          <p:nvPr>
            <p:ph type="body" idx="4294967295"/>
          </p:nvPr>
        </p:nvSpPr>
        <p:spPr>
          <a:xfrm>
            <a:off x="1282810" y="1816770"/>
            <a:ext cx="9894099" cy="2683042"/>
          </a:xfrm>
        </p:spPr>
        <p:txBody>
          <a:bodyPr>
            <a:normAutofit/>
          </a:bodyPr>
          <a:lstStyle/>
          <a:p>
            <a:pPr>
              <a:lnSpc>
                <a:spcPts val="2546"/>
              </a:lnSpc>
            </a:pPr>
            <a:r>
              <a:rPr lang="en-US" sz="2300" dirty="0">
                <a:solidFill>
                  <a:srgbClr val="000000"/>
                </a:solidFill>
                <a:latin typeface="Source Sans Pro" panose="020B0503030403020204" pitchFamily="34" charset="0"/>
                <a:ea typeface="Source Sans Pro" panose="020B0503030403020204" pitchFamily="34" charset="0"/>
                <a:cs typeface="Gilroy 1"/>
                <a:sym typeface="Gilroy 1"/>
              </a:rPr>
              <a:t>Apple Health member services by MCO plan</a:t>
            </a:r>
          </a:p>
          <a:p>
            <a:pPr>
              <a:lnSpc>
                <a:spcPts val="2546"/>
              </a:lnSpc>
            </a:pPr>
            <a:r>
              <a:rPr lang="en-US" sz="2300" dirty="0">
                <a:solidFill>
                  <a:srgbClr val="000000"/>
                </a:solidFill>
                <a:latin typeface="Source Sans Pro" panose="020B0503030403020204" pitchFamily="34" charset="0"/>
                <a:ea typeface="Source Sans Pro" panose="020B0503030403020204" pitchFamily="34" charset="0"/>
                <a:cs typeface="Gilroy 1"/>
                <a:sym typeface="Gilroy 1"/>
              </a:rPr>
              <a:t>Member rewards + incentives available by MCO plan</a:t>
            </a:r>
          </a:p>
          <a:p>
            <a:pPr>
              <a:lnSpc>
                <a:spcPts val="2546"/>
              </a:lnSpc>
            </a:pPr>
            <a:r>
              <a:rPr lang="en-US" sz="2300" dirty="0">
                <a:solidFill>
                  <a:srgbClr val="000000"/>
                </a:solidFill>
                <a:latin typeface="Source Sans Pro" panose="020B0503030403020204" pitchFamily="34" charset="0"/>
                <a:ea typeface="Source Sans Pro" panose="020B0503030403020204" pitchFamily="34" charset="0"/>
                <a:cs typeface="Gilroy 1"/>
                <a:sym typeface="Gilroy 1"/>
              </a:rPr>
              <a:t>Value Added Benefits by type</a:t>
            </a:r>
          </a:p>
          <a:p>
            <a:pPr>
              <a:lnSpc>
                <a:spcPts val="2546"/>
              </a:lnSpc>
            </a:pPr>
            <a:r>
              <a:rPr lang="en-US" sz="2300" dirty="0">
                <a:solidFill>
                  <a:srgbClr val="000000"/>
                </a:solidFill>
                <a:latin typeface="Source Sans Pro" panose="020B0503030403020204" pitchFamily="34" charset="0"/>
                <a:ea typeface="Source Sans Pro" panose="020B0503030403020204" pitchFamily="34" charset="0"/>
                <a:cs typeface="Gilroy 1"/>
                <a:sym typeface="Gilroy 1"/>
              </a:rPr>
              <a:t>How to escalate member concerns or enrollee questions</a:t>
            </a:r>
          </a:p>
          <a:p>
            <a:pPr>
              <a:lnSpc>
                <a:spcPts val="2546"/>
              </a:lnSpc>
            </a:pPr>
            <a:r>
              <a:rPr lang="en-US" sz="2300" dirty="0">
                <a:solidFill>
                  <a:srgbClr val="000000"/>
                </a:solidFill>
                <a:latin typeface="Source Sans Pro" panose="020B0503030403020204" pitchFamily="34" charset="0"/>
                <a:ea typeface="Source Sans Pro" panose="020B0503030403020204" pitchFamily="34" charset="0"/>
                <a:cs typeface="Gilroy 1"/>
                <a:sym typeface="Gilroy 1"/>
              </a:rPr>
              <a:t>How to access virtual care options by type, by MCO plan</a:t>
            </a:r>
          </a:p>
          <a:p>
            <a:pPr marL="457200" lvl="1" indent="0">
              <a:lnSpc>
                <a:spcPts val="2546"/>
              </a:lnSpc>
              <a:buNone/>
            </a:pPr>
            <a:endParaRPr lang="en-US" sz="2025" dirty="0">
              <a:solidFill>
                <a:srgbClr val="000000"/>
              </a:solidFill>
              <a:latin typeface="Source Sans Pro" panose="020B0503030403020204" pitchFamily="34" charset="0"/>
              <a:ea typeface="Source Sans Pro" panose="020B0503030403020204" pitchFamily="34" charset="0"/>
              <a:cs typeface="Gilroy 1"/>
              <a:sym typeface="Gilroy 1"/>
            </a:endParaRPr>
          </a:p>
          <a:p>
            <a:pPr marL="0" indent="0">
              <a:buNone/>
            </a:pPr>
            <a:endParaRPr lang="en-US" dirty="0"/>
          </a:p>
        </p:txBody>
      </p:sp>
      <p:sp>
        <p:nvSpPr>
          <p:cNvPr id="3" name="Text Placeholder 2">
            <a:extLst>
              <a:ext uri="{FF2B5EF4-FFF2-40B4-BE49-F238E27FC236}">
                <a16:creationId xmlns:a16="http://schemas.microsoft.com/office/drawing/2014/main" id="{AC1BFD71-BFB8-FCAC-ABCE-537B10003254}"/>
              </a:ext>
            </a:extLst>
          </p:cNvPr>
          <p:cNvSpPr>
            <a:spLocks noGrp="1"/>
          </p:cNvSpPr>
          <p:nvPr>
            <p:ph type="body" sz="quarter" idx="20"/>
          </p:nvPr>
        </p:nvSpPr>
        <p:spPr/>
        <p:txBody>
          <a:bodyPr>
            <a:normAutofit fontScale="85000" lnSpcReduction="20000"/>
          </a:bodyPr>
          <a:lstStyle/>
          <a:p>
            <a:endParaRPr lang="en-US" dirty="0"/>
          </a:p>
        </p:txBody>
      </p:sp>
      <p:sp>
        <p:nvSpPr>
          <p:cNvPr id="4" name="Text Placeholder 3">
            <a:extLst>
              <a:ext uri="{FF2B5EF4-FFF2-40B4-BE49-F238E27FC236}">
                <a16:creationId xmlns:a16="http://schemas.microsoft.com/office/drawing/2014/main" id="{F51AF5D3-DD9D-22AB-BCD7-C57FA9BCAB5F}"/>
              </a:ext>
            </a:extLst>
          </p:cNvPr>
          <p:cNvSpPr>
            <a:spLocks noGrp="1"/>
          </p:cNvSpPr>
          <p:nvPr>
            <p:ph type="body" sz="quarter" idx="22"/>
          </p:nvPr>
        </p:nvSpPr>
        <p:spPr>
          <a:xfrm>
            <a:off x="1049105" y="1089382"/>
            <a:ext cx="9474442" cy="505043"/>
          </a:xfrm>
        </p:spPr>
        <p:txBody>
          <a:bodyPr/>
          <a:lstStyle/>
          <a:p>
            <a:r>
              <a:rPr lang="en-US" sz="3638" dirty="0"/>
              <a:t>Information on MCO Member Benefits including:</a:t>
            </a:r>
          </a:p>
        </p:txBody>
      </p:sp>
      <p:sp>
        <p:nvSpPr>
          <p:cNvPr id="5" name="TextBox 4">
            <a:extLst>
              <a:ext uri="{FF2B5EF4-FFF2-40B4-BE49-F238E27FC236}">
                <a16:creationId xmlns:a16="http://schemas.microsoft.com/office/drawing/2014/main" id="{64B4CAB0-8E86-8B01-9595-6877CE456809}"/>
              </a:ext>
            </a:extLst>
          </p:cNvPr>
          <p:cNvSpPr txBox="1"/>
          <p:nvPr/>
        </p:nvSpPr>
        <p:spPr>
          <a:xfrm>
            <a:off x="926432" y="4800600"/>
            <a:ext cx="6328610" cy="1200329"/>
          </a:xfrm>
          <a:prstGeom prst="rect">
            <a:avLst/>
          </a:prstGeom>
          <a:noFill/>
        </p:spPr>
        <p:txBody>
          <a:bodyPr wrap="square" rtlCol="0">
            <a:spAutoFit/>
          </a:bodyPr>
          <a:lstStyle/>
          <a:p>
            <a:r>
              <a:rPr lang="en-US" b="1" dirty="0"/>
              <a:t>Managed Care Plans expanded slides included:</a:t>
            </a:r>
          </a:p>
          <a:p>
            <a:r>
              <a:rPr lang="en-US" dirty="0"/>
              <a:t>Community Health Plan of Washington (CHPW)</a:t>
            </a:r>
          </a:p>
          <a:p>
            <a:r>
              <a:rPr lang="en-US" dirty="0"/>
              <a:t>Molina Healthcare of Washington</a:t>
            </a:r>
          </a:p>
          <a:p>
            <a:r>
              <a:rPr lang="en-US" dirty="0"/>
              <a:t>United Health Care of Washington </a:t>
            </a:r>
          </a:p>
        </p:txBody>
      </p:sp>
    </p:spTree>
    <p:extLst>
      <p:ext uri="{BB962C8B-B14F-4D97-AF65-F5344CB8AC3E}">
        <p14:creationId xmlns:p14="http://schemas.microsoft.com/office/powerpoint/2010/main" val="712660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1F174-0317-915F-156A-BDC66D0AE7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1ADEAA6-B21C-8D38-B319-3F00AC341079}"/>
              </a:ext>
            </a:extLst>
          </p:cNvPr>
          <p:cNvSpPr>
            <a:spLocks noGrp="1"/>
          </p:cNvSpPr>
          <p:nvPr>
            <p:ph type="body" idx="4294967295"/>
          </p:nvPr>
        </p:nvSpPr>
        <p:spPr>
          <a:xfrm>
            <a:off x="1048823" y="1814776"/>
            <a:ext cx="9791629" cy="4796676"/>
          </a:xfrm>
        </p:spPr>
        <p:txBody>
          <a:bodyPr>
            <a:normAutofit/>
          </a:bodyPr>
          <a:lstStyle/>
          <a:p>
            <a:r>
              <a:rPr lang="en-US" dirty="0"/>
              <a:t>Apple Health Benefits Booklets (MCO): </a:t>
            </a:r>
            <a:r>
              <a:rPr lang="en-US" dirty="0">
                <a:hlinkClick r:id="rId2"/>
              </a:rPr>
              <a:t>https://www.hca.wa.gov/assets/free-or-low-cost/19-046.pdf</a:t>
            </a:r>
            <a:endParaRPr lang="en-US" dirty="0"/>
          </a:p>
          <a:p>
            <a:r>
              <a:rPr lang="en-US" dirty="0"/>
              <a:t>CHPW: </a:t>
            </a:r>
            <a:r>
              <a:rPr lang="en-US" dirty="0">
                <a:hlinkClick r:id="rId3"/>
              </a:rPr>
              <a:t>https://www.chpw.org/member-center/</a:t>
            </a:r>
            <a:endParaRPr lang="en-US" dirty="0"/>
          </a:p>
          <a:p>
            <a:r>
              <a:rPr lang="en-US" dirty="0"/>
              <a:t>Coordinated Care: </a:t>
            </a:r>
            <a:r>
              <a:rPr lang="en-US" dirty="0">
                <a:hlinkClick r:id="rId4"/>
              </a:rPr>
              <a:t>https://www.coordinatedcarehealth.com/members.html</a:t>
            </a:r>
            <a:endParaRPr lang="en-US" dirty="0"/>
          </a:p>
          <a:p>
            <a:r>
              <a:rPr lang="en-US" dirty="0"/>
              <a:t>Molina Healthcare of WA: </a:t>
            </a:r>
            <a:r>
              <a:rPr lang="en-US" dirty="0">
                <a:hlinkClick r:id="rId5"/>
              </a:rPr>
              <a:t>https://www.molinahealthcare.com/members/wa/en-us/mem/medicaid/imc/physical-behavioral-health.aspx</a:t>
            </a:r>
            <a:endParaRPr lang="en-US" dirty="0"/>
          </a:p>
          <a:p>
            <a:r>
              <a:rPr lang="en-US" dirty="0"/>
              <a:t>WellPoint: </a:t>
            </a:r>
            <a:r>
              <a:rPr lang="en-US" dirty="0">
                <a:hlinkClick r:id="rId6"/>
              </a:rPr>
              <a:t>https://www.wellpoint.com/wa/medicaid</a:t>
            </a:r>
            <a:endParaRPr lang="en-US" dirty="0"/>
          </a:p>
          <a:p>
            <a:r>
              <a:rPr lang="en-US" dirty="0"/>
              <a:t>United Healthcare: </a:t>
            </a:r>
            <a:r>
              <a:rPr lang="en-US" dirty="0">
                <a:hlinkClick r:id="rId7"/>
              </a:rPr>
              <a:t>https://www.uhc.com/</a:t>
            </a:r>
            <a:endParaRPr lang="en-US" dirty="0"/>
          </a:p>
          <a:p>
            <a:endParaRPr lang="en-US" dirty="0"/>
          </a:p>
          <a:p>
            <a:endParaRPr lang="en-US" dirty="0"/>
          </a:p>
        </p:txBody>
      </p:sp>
      <p:sp>
        <p:nvSpPr>
          <p:cNvPr id="3" name="Text Placeholder 2">
            <a:extLst>
              <a:ext uri="{FF2B5EF4-FFF2-40B4-BE49-F238E27FC236}">
                <a16:creationId xmlns:a16="http://schemas.microsoft.com/office/drawing/2014/main" id="{45929A21-1553-F463-C0CE-056AC09CFC43}"/>
              </a:ext>
            </a:extLst>
          </p:cNvPr>
          <p:cNvSpPr>
            <a:spLocks noGrp="1"/>
          </p:cNvSpPr>
          <p:nvPr>
            <p:ph type="body" sz="quarter" idx="20"/>
          </p:nvPr>
        </p:nvSpPr>
        <p:spPr/>
        <p:txBody>
          <a:bodyPr>
            <a:normAutofit fontScale="85000" lnSpcReduction="20000"/>
          </a:bodyPr>
          <a:lstStyle/>
          <a:p>
            <a:endParaRPr lang="en-US"/>
          </a:p>
        </p:txBody>
      </p:sp>
      <p:sp>
        <p:nvSpPr>
          <p:cNvPr id="4" name="Text Placeholder 3">
            <a:extLst>
              <a:ext uri="{FF2B5EF4-FFF2-40B4-BE49-F238E27FC236}">
                <a16:creationId xmlns:a16="http://schemas.microsoft.com/office/drawing/2014/main" id="{D5BF3E11-2221-354C-B84C-FF8BD206A841}"/>
              </a:ext>
            </a:extLst>
          </p:cNvPr>
          <p:cNvSpPr>
            <a:spLocks noGrp="1"/>
          </p:cNvSpPr>
          <p:nvPr>
            <p:ph type="body" sz="quarter" idx="22"/>
          </p:nvPr>
        </p:nvSpPr>
        <p:spPr>
          <a:xfrm>
            <a:off x="1049209" y="1080157"/>
            <a:ext cx="7148097" cy="505043"/>
          </a:xfrm>
        </p:spPr>
        <p:txBody>
          <a:bodyPr/>
          <a:lstStyle/>
          <a:p>
            <a:r>
              <a:rPr lang="en-US" sz="2400" b="1" dirty="0"/>
              <a:t>Index | Member Sites </a:t>
            </a:r>
          </a:p>
        </p:txBody>
      </p:sp>
    </p:spTree>
    <p:extLst>
      <p:ext uri="{BB962C8B-B14F-4D97-AF65-F5344CB8AC3E}">
        <p14:creationId xmlns:p14="http://schemas.microsoft.com/office/powerpoint/2010/main" val="3821369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2CB83D4-98A0-2BB7-1CBE-EC6E5EA8E244}"/>
              </a:ext>
            </a:extLst>
          </p:cNvPr>
          <p:cNvSpPr>
            <a:spLocks noGrp="1"/>
          </p:cNvSpPr>
          <p:nvPr>
            <p:ph type="title"/>
          </p:nvPr>
        </p:nvSpPr>
        <p:spPr/>
        <p:txBody>
          <a:bodyPr/>
          <a:lstStyle/>
          <a:p>
            <a:r>
              <a:rPr lang="en-US" dirty="0"/>
              <a:t>How to Make a Referral to an MCO</a:t>
            </a:r>
          </a:p>
        </p:txBody>
      </p:sp>
      <p:graphicFrame>
        <p:nvGraphicFramePr>
          <p:cNvPr id="9" name="Content Placeholder 8">
            <a:extLst>
              <a:ext uri="{FF2B5EF4-FFF2-40B4-BE49-F238E27FC236}">
                <a16:creationId xmlns:a16="http://schemas.microsoft.com/office/drawing/2014/main" id="{644AE475-3840-6376-E2DA-5BC10BE31F74}"/>
              </a:ext>
            </a:extLst>
          </p:cNvPr>
          <p:cNvGraphicFramePr>
            <a:graphicFrameLocks noGrp="1"/>
          </p:cNvGraphicFramePr>
          <p:nvPr>
            <p:ph idx="1"/>
          </p:nvPr>
        </p:nvGraphicFramePr>
        <p:xfrm>
          <a:off x="677335" y="1270000"/>
          <a:ext cx="9006992" cy="5201920"/>
        </p:xfrm>
        <a:graphic>
          <a:graphicData uri="http://schemas.openxmlformats.org/drawingml/2006/table">
            <a:tbl>
              <a:tblPr firstRow="1" bandRow="1">
                <a:tableStyleId>{5C22544A-7EE6-4342-B048-85BDC9FD1C3A}</a:tableStyleId>
              </a:tblPr>
              <a:tblGrid>
                <a:gridCol w="1966361">
                  <a:extLst>
                    <a:ext uri="{9D8B030D-6E8A-4147-A177-3AD203B41FA5}">
                      <a16:colId xmlns:a16="http://schemas.microsoft.com/office/drawing/2014/main" val="3598822405"/>
                    </a:ext>
                  </a:extLst>
                </a:gridCol>
                <a:gridCol w="7040631">
                  <a:extLst>
                    <a:ext uri="{9D8B030D-6E8A-4147-A177-3AD203B41FA5}">
                      <a16:colId xmlns:a16="http://schemas.microsoft.com/office/drawing/2014/main" val="688002427"/>
                    </a:ext>
                  </a:extLst>
                </a:gridCol>
              </a:tblGrid>
              <a:tr h="370840">
                <a:tc>
                  <a:txBody>
                    <a:bodyPr/>
                    <a:lstStyle/>
                    <a:p>
                      <a:r>
                        <a:rPr lang="en-US" dirty="0"/>
                        <a:t>MCO</a:t>
                      </a:r>
                    </a:p>
                  </a:txBody>
                  <a:tcPr/>
                </a:tc>
                <a:tc>
                  <a:txBody>
                    <a:bodyPr/>
                    <a:lstStyle/>
                    <a:p>
                      <a:r>
                        <a:rPr lang="en-US" dirty="0"/>
                        <a:t>How to Refer</a:t>
                      </a:r>
                    </a:p>
                  </a:txBody>
                  <a:tcPr/>
                </a:tc>
                <a:extLst>
                  <a:ext uri="{0D108BD9-81ED-4DB2-BD59-A6C34878D82A}">
                    <a16:rowId xmlns:a16="http://schemas.microsoft.com/office/drawing/2014/main" val="3705345241"/>
                  </a:ext>
                </a:extLst>
              </a:tr>
              <a:tr h="370840">
                <a:tc>
                  <a:txBody>
                    <a:bodyPr/>
                    <a:lstStyle/>
                    <a:p>
                      <a:r>
                        <a:rPr lang="en-US" sz="1600" dirty="0"/>
                        <a:t>CHPW</a:t>
                      </a:r>
                    </a:p>
                  </a:txBody>
                  <a:tcPr/>
                </a:tc>
                <a:tc>
                  <a:txBody>
                    <a:bodyPr/>
                    <a:lstStyle/>
                    <a:p>
                      <a:r>
                        <a:rPr lang="en-US" sz="1500" dirty="0"/>
                        <a:t>For Medicaid members, call </a:t>
                      </a:r>
                      <a:r>
                        <a:rPr lang="en-US" sz="1600" dirty="0"/>
                        <a:t>1-866-418-7004 </a:t>
                      </a:r>
                      <a:r>
                        <a:rPr lang="en-US" sz="1500" dirty="0"/>
                        <a:t>(TTY 711)</a:t>
                      </a:r>
                    </a:p>
                    <a:p>
                      <a:endParaRPr lang="en-US" sz="1500" dirty="0"/>
                    </a:p>
                    <a:p>
                      <a:r>
                        <a:rPr lang="en-US" sz="1600" dirty="0">
                          <a:hlinkClick r:id="rId4"/>
                        </a:rPr>
                        <a:t>CareMgmtReferrals@chpw.org</a:t>
                      </a:r>
                      <a:r>
                        <a:rPr lang="en-US" sz="1600" dirty="0"/>
                        <a:t> </a:t>
                      </a:r>
                      <a:endParaRPr lang="en-US" sz="1500" dirty="0">
                        <a:solidFill>
                          <a:srgbClr val="FF0000"/>
                        </a:solidFill>
                      </a:endParaRPr>
                    </a:p>
                  </a:txBody>
                  <a:tcPr/>
                </a:tc>
                <a:extLst>
                  <a:ext uri="{0D108BD9-81ED-4DB2-BD59-A6C34878D82A}">
                    <a16:rowId xmlns:a16="http://schemas.microsoft.com/office/drawing/2014/main" val="3569958498"/>
                  </a:ext>
                </a:extLst>
              </a:tr>
              <a:tr h="370840">
                <a:tc>
                  <a:txBody>
                    <a:bodyPr/>
                    <a:lstStyle/>
                    <a:p>
                      <a:r>
                        <a:rPr lang="en-US" sz="1600" dirty="0"/>
                        <a:t>Coordinated Care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dirty="0"/>
                        <a:t>For Medicaid members email</a:t>
                      </a:r>
                      <a:endParaRPr lang="en-US" sz="1500" dirty="0">
                        <a:hlinkClick r:id="rId5"/>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500" dirty="0">
                          <a:hlinkClick r:id="rId5"/>
                        </a:rPr>
                        <a:t>caremanagement@coordinatedcarehealth.com</a:t>
                      </a:r>
                      <a:r>
                        <a:rPr lang="en-US" sz="1500" dirty="0"/>
                        <a:t> or call 1-877-644-4613 (TTY 711)</a:t>
                      </a:r>
                    </a:p>
                    <a:p>
                      <a:pPr marL="0" marR="0" lvl="0" indent="0" algn="l" defTabSz="457200" rtl="0" eaLnBrk="1" fontAlgn="auto" latinLnBrk="0" hangingPunct="1">
                        <a:lnSpc>
                          <a:spcPct val="100000"/>
                        </a:lnSpc>
                        <a:spcBef>
                          <a:spcPts val="0"/>
                        </a:spcBef>
                        <a:spcAft>
                          <a:spcPts val="0"/>
                        </a:spcAft>
                        <a:buClrTx/>
                        <a:buSzTx/>
                        <a:buFontTx/>
                        <a:buNone/>
                        <a:tabLst/>
                        <a:defRPr/>
                      </a:pPr>
                      <a:br>
                        <a:rPr lang="en-US" sz="1500" dirty="0"/>
                      </a:br>
                      <a:r>
                        <a:rPr lang="en-US" sz="1500" dirty="0"/>
                        <a:t>For Apple Health Core Connections (foster care) members email </a:t>
                      </a:r>
                      <a:r>
                        <a:rPr lang="en-US" sz="1500" dirty="0">
                          <a:hlinkClick r:id="rId6"/>
                        </a:rPr>
                        <a:t>AHCCTeam@coordinatedcarehealth.com</a:t>
                      </a:r>
                      <a:r>
                        <a:rPr lang="en-US" sz="1500" dirty="0"/>
                        <a:t> </a:t>
                      </a:r>
                    </a:p>
                  </a:txBody>
                  <a:tcPr/>
                </a:tc>
                <a:extLst>
                  <a:ext uri="{0D108BD9-81ED-4DB2-BD59-A6C34878D82A}">
                    <a16:rowId xmlns:a16="http://schemas.microsoft.com/office/drawing/2014/main" val="681265841"/>
                  </a:ext>
                </a:extLst>
              </a:tr>
              <a:tr h="370840">
                <a:tc>
                  <a:txBody>
                    <a:bodyPr/>
                    <a:lstStyle/>
                    <a:p>
                      <a:r>
                        <a:rPr lang="en-US" sz="1600" dirty="0"/>
                        <a:t>Molina</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dirty="0">
                          <a:hlinkClick r:id="rId7"/>
                        </a:rPr>
                        <a:t>Molina of WA CM Referral Form</a:t>
                      </a:r>
                      <a:endParaRPr lang="en-US" sz="15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5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500" dirty="0">
                          <a:hlinkClick r:id="rId8"/>
                        </a:rPr>
                        <a:t>Molina of WA Pregnancy Referral Form</a:t>
                      </a:r>
                      <a:endParaRPr lang="en-US" sz="1500" dirty="0"/>
                    </a:p>
                  </a:txBody>
                  <a:tcPr/>
                </a:tc>
                <a:extLst>
                  <a:ext uri="{0D108BD9-81ED-4DB2-BD59-A6C34878D82A}">
                    <a16:rowId xmlns:a16="http://schemas.microsoft.com/office/drawing/2014/main" val="2731190278"/>
                  </a:ext>
                </a:extLst>
              </a:tr>
              <a:tr h="370840">
                <a:tc>
                  <a:txBody>
                    <a:bodyPr/>
                    <a:lstStyle/>
                    <a:p>
                      <a:r>
                        <a:rPr lang="en-US" sz="1600" dirty="0"/>
                        <a:t>United Healthcare</a:t>
                      </a:r>
                    </a:p>
                  </a:txBody>
                  <a:tcPr/>
                </a:tc>
                <a:tc>
                  <a:txBody>
                    <a:bodyPr/>
                    <a:lstStyle/>
                    <a:p>
                      <a:r>
                        <a:rPr lang="en-US" sz="1500" dirty="0"/>
                        <a:t>For Medicaid members, call 1-877-542-8997 (TTY 711)</a:t>
                      </a:r>
                    </a:p>
                    <a:p>
                      <a:endParaRPr lang="en-US" sz="15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500" u="sng" kern="1200" dirty="0">
                          <a:solidFill>
                            <a:schemeClr val="dk1"/>
                          </a:solidFill>
                          <a:effectLst/>
                          <a:latin typeface="+mn-lt"/>
                          <a:ea typeface="+mn-ea"/>
                          <a:cs typeface="+mn-cs"/>
                          <a:hlinkClick r:id="rId9"/>
                        </a:rPr>
                        <a:t>wa_carecoordinationrequests@uhc.com</a:t>
                      </a:r>
                      <a:endParaRPr lang="en-US" sz="1500" kern="1200" dirty="0">
                        <a:solidFill>
                          <a:schemeClr val="dk1"/>
                        </a:solidFill>
                        <a:effectLst/>
                        <a:latin typeface="+mn-lt"/>
                        <a:ea typeface="+mn-ea"/>
                        <a:cs typeface="+mn-cs"/>
                      </a:endParaRPr>
                    </a:p>
                  </a:txBody>
                  <a:tcPr/>
                </a:tc>
                <a:extLst>
                  <a:ext uri="{0D108BD9-81ED-4DB2-BD59-A6C34878D82A}">
                    <a16:rowId xmlns:a16="http://schemas.microsoft.com/office/drawing/2014/main" val="3421989107"/>
                  </a:ext>
                </a:extLst>
              </a:tr>
              <a:tr h="370840">
                <a:tc>
                  <a:txBody>
                    <a:bodyPr/>
                    <a:lstStyle/>
                    <a:p>
                      <a:r>
                        <a:rPr lang="en-US" sz="1600" dirty="0"/>
                        <a:t>Wellpoint</a:t>
                      </a:r>
                    </a:p>
                  </a:txBody>
                  <a:tcPr/>
                </a:tc>
                <a:tc>
                  <a:txBody>
                    <a:bodyPr/>
                    <a:lstStyle/>
                    <a:p>
                      <a:r>
                        <a:rPr lang="en-US" sz="1500" dirty="0"/>
                        <a:t>Submit the </a:t>
                      </a:r>
                      <a:r>
                        <a:rPr lang="en-US" sz="1500" dirty="0">
                          <a:hlinkClick r:id="rId10"/>
                        </a:rPr>
                        <a:t>Care Management referral form </a:t>
                      </a:r>
                      <a:r>
                        <a:rPr lang="en-US" sz="1500" dirty="0"/>
                        <a:t>to:</a:t>
                      </a:r>
                    </a:p>
                    <a:p>
                      <a:endParaRPr lang="en-US" sz="15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500" u="sng" dirty="0">
                          <a:solidFill>
                            <a:srgbClr val="0000FF"/>
                          </a:solidFill>
                          <a:ea typeface="Aptos" panose="020B0004020202020204" pitchFamily="34" charset="0"/>
                          <a:cs typeface="Aptos" panose="020B0004020202020204" pitchFamily="34" charset="0"/>
                          <a:hlinkClick r:id="rId11"/>
                        </a:rPr>
                        <a:t>cmrefwash@wellpoint.com</a:t>
                      </a:r>
                      <a:r>
                        <a:rPr lang="en-US" sz="1500" dirty="0">
                          <a:solidFill>
                            <a:srgbClr val="000000"/>
                          </a:solidFill>
                          <a:ea typeface="Aptos" panose="020B0004020202020204" pitchFamily="34" charset="0"/>
                          <a:cs typeface="Aptos" panose="020B0004020202020204" pitchFamily="34" charset="0"/>
                        </a:rPr>
                        <a:t> (physical health needs)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500" u="sng" dirty="0">
                          <a:solidFill>
                            <a:srgbClr val="0000FF"/>
                          </a:solidFill>
                          <a:ea typeface="Aptos" panose="020B0004020202020204" pitchFamily="34" charset="0"/>
                          <a:cs typeface="Aptos" panose="020B0004020202020204" pitchFamily="34" charset="0"/>
                          <a:hlinkClick r:id="rId12"/>
                        </a:rPr>
                        <a:t>wabhreferrals@wellpoint.com</a:t>
                      </a:r>
                      <a:r>
                        <a:rPr lang="en-US" sz="1500" dirty="0">
                          <a:solidFill>
                            <a:srgbClr val="000000"/>
                          </a:solidFill>
                          <a:ea typeface="Aptos" panose="020B0004020202020204" pitchFamily="34" charset="0"/>
                          <a:cs typeface="Aptos" panose="020B0004020202020204" pitchFamily="34" charset="0"/>
                        </a:rPr>
                        <a:t> (adult behavioral health needs)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500" u="sng" dirty="0">
                          <a:solidFill>
                            <a:srgbClr val="0000FF"/>
                          </a:solidFill>
                          <a:ea typeface="Aptos" panose="020B0004020202020204" pitchFamily="34" charset="0"/>
                          <a:cs typeface="Aptos" panose="020B0004020202020204" pitchFamily="34" charset="0"/>
                          <a:hlinkClick r:id="rId13"/>
                        </a:rPr>
                        <a:t>wabhpeds@wellpoint.com</a:t>
                      </a:r>
                      <a:r>
                        <a:rPr lang="en-US" sz="1500" dirty="0">
                          <a:solidFill>
                            <a:srgbClr val="000000"/>
                          </a:solidFill>
                          <a:ea typeface="Aptos" panose="020B0004020202020204" pitchFamily="34" charset="0"/>
                          <a:cs typeface="Aptos" panose="020B0004020202020204" pitchFamily="34" charset="0"/>
                        </a:rPr>
                        <a:t> (youth behavioral health needs)</a:t>
                      </a:r>
                    </a:p>
                  </a:txBody>
                  <a:tcPr/>
                </a:tc>
                <a:extLst>
                  <a:ext uri="{0D108BD9-81ED-4DB2-BD59-A6C34878D82A}">
                    <a16:rowId xmlns:a16="http://schemas.microsoft.com/office/drawing/2014/main" val="3008900385"/>
                  </a:ext>
                </a:extLst>
              </a:tr>
            </a:tbl>
          </a:graphicData>
        </a:graphic>
      </p:graphicFrame>
      <p:sp>
        <p:nvSpPr>
          <p:cNvPr id="6" name="Slide Number Placeholder 5">
            <a:extLst>
              <a:ext uri="{FF2B5EF4-FFF2-40B4-BE49-F238E27FC236}">
                <a16:creationId xmlns:a16="http://schemas.microsoft.com/office/drawing/2014/main" id="{25C65F34-E2C8-7CEF-37AC-CFA807C502CD}"/>
              </a:ext>
            </a:extLst>
          </p:cNvPr>
          <p:cNvSpPr>
            <a:spLocks noGrp="1"/>
          </p:cNvSpPr>
          <p:nvPr>
            <p:ph type="sldNum" sz="quarter" idx="12"/>
          </p:nvPr>
        </p:nvSpPr>
        <p:spPr/>
        <p:txBody>
          <a:bodyPr/>
          <a:lstStyle/>
          <a:p>
            <a:pPr>
              <a:defRPr/>
            </a:pPr>
            <a:fld id="{58EFA644-CDA3-1A4E-95C1-6502758B544A}" type="slidenum">
              <a:rPr lang="en-US" smtClean="0"/>
              <a:pPr>
                <a:defRPr/>
              </a:pPr>
              <a:t>4</a:t>
            </a:fld>
            <a:endParaRPr lang="en-US" dirty="0"/>
          </a:p>
        </p:txBody>
      </p:sp>
    </p:spTree>
    <p:extLst>
      <p:ext uri="{BB962C8B-B14F-4D97-AF65-F5344CB8AC3E}">
        <p14:creationId xmlns:p14="http://schemas.microsoft.com/office/powerpoint/2010/main" val="3184721350"/>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A57911-B4F2-7C80-EEF4-60E581889215}"/>
              </a:ext>
            </a:extLst>
          </p:cNvPr>
          <p:cNvSpPr>
            <a:spLocks noGrp="1"/>
          </p:cNvSpPr>
          <p:nvPr>
            <p:ph type="body" idx="4294967295"/>
          </p:nvPr>
        </p:nvSpPr>
        <p:spPr>
          <a:xfrm>
            <a:off x="1018941" y="2211575"/>
            <a:ext cx="8774763" cy="2264172"/>
          </a:xfrm>
        </p:spPr>
        <p:txBody>
          <a:bodyPr/>
          <a:lstStyle/>
          <a:p>
            <a:pPr lvl="1"/>
            <a:r>
              <a:rPr lang="en-US" sz="2000" dirty="0"/>
              <a:t>Your name and contact information </a:t>
            </a:r>
          </a:p>
          <a:p>
            <a:pPr lvl="1"/>
            <a:r>
              <a:rPr lang="en-US" sz="2000" dirty="0"/>
              <a:t>Confirm you received consent from the client to send the referral</a:t>
            </a:r>
          </a:p>
          <a:p>
            <a:pPr lvl="1"/>
            <a:r>
              <a:rPr lang="en-US" sz="2000" dirty="0"/>
              <a:t>Member’s name and date of birth</a:t>
            </a:r>
          </a:p>
          <a:p>
            <a:pPr lvl="1"/>
            <a:r>
              <a:rPr lang="en-US" sz="2000" dirty="0" err="1"/>
              <a:t>ProviderOne</a:t>
            </a:r>
            <a:r>
              <a:rPr lang="en-US" sz="2000" dirty="0"/>
              <a:t> number</a:t>
            </a:r>
          </a:p>
          <a:p>
            <a:pPr lvl="1"/>
            <a:r>
              <a:rPr lang="en-US" sz="2000" dirty="0"/>
              <a:t>Member’s best contact number and way to contact or time to call</a:t>
            </a:r>
          </a:p>
          <a:p>
            <a:pPr lvl="1"/>
            <a:r>
              <a:rPr lang="en-US" sz="2000" dirty="0"/>
              <a:t>Primary reason for referral</a:t>
            </a:r>
          </a:p>
          <a:p>
            <a:endParaRPr lang="en-US" dirty="0"/>
          </a:p>
        </p:txBody>
      </p:sp>
      <p:sp>
        <p:nvSpPr>
          <p:cNvPr id="3" name="Text Placeholder 2">
            <a:extLst>
              <a:ext uri="{FF2B5EF4-FFF2-40B4-BE49-F238E27FC236}">
                <a16:creationId xmlns:a16="http://schemas.microsoft.com/office/drawing/2014/main" id="{E35DFA9A-EF32-D73F-7E99-BD306458063E}"/>
              </a:ext>
            </a:extLst>
          </p:cNvPr>
          <p:cNvSpPr>
            <a:spLocks noGrp="1"/>
          </p:cNvSpPr>
          <p:nvPr>
            <p:ph type="body" sz="quarter" idx="20"/>
          </p:nvPr>
        </p:nvSpPr>
        <p:spPr/>
        <p:txBody>
          <a:bodyPr>
            <a:normAutofit fontScale="85000" lnSpcReduction="20000"/>
          </a:bodyPr>
          <a:lstStyle/>
          <a:p>
            <a:endParaRPr lang="en-US"/>
          </a:p>
        </p:txBody>
      </p:sp>
      <p:sp>
        <p:nvSpPr>
          <p:cNvPr id="4" name="Text Placeholder 3">
            <a:extLst>
              <a:ext uri="{FF2B5EF4-FFF2-40B4-BE49-F238E27FC236}">
                <a16:creationId xmlns:a16="http://schemas.microsoft.com/office/drawing/2014/main" id="{1B85AC59-80AD-DF1F-0FB1-F4B8CDB41BBC}"/>
              </a:ext>
            </a:extLst>
          </p:cNvPr>
          <p:cNvSpPr>
            <a:spLocks noGrp="1"/>
          </p:cNvSpPr>
          <p:nvPr>
            <p:ph type="body" sz="quarter" idx="22"/>
          </p:nvPr>
        </p:nvSpPr>
        <p:spPr>
          <a:xfrm>
            <a:off x="1018942" y="1005783"/>
            <a:ext cx="9175381" cy="854529"/>
          </a:xfrm>
        </p:spPr>
        <p:txBody>
          <a:bodyPr/>
          <a:lstStyle/>
          <a:p>
            <a:r>
              <a:rPr lang="en-US" sz="3200" b="1" dirty="0"/>
              <a:t>CBWs:</a:t>
            </a:r>
            <a:r>
              <a:rPr lang="en-US" sz="3200" dirty="0"/>
              <a:t> Include the following information in the email when sending a referral on behalf of a client:</a:t>
            </a:r>
          </a:p>
        </p:txBody>
      </p:sp>
    </p:spTree>
    <p:extLst>
      <p:ext uri="{BB962C8B-B14F-4D97-AF65-F5344CB8AC3E}">
        <p14:creationId xmlns:p14="http://schemas.microsoft.com/office/powerpoint/2010/main" val="1046701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C5612B-D247-DFE5-08D2-005E84658450}"/>
              </a:ext>
            </a:extLst>
          </p:cNvPr>
          <p:cNvSpPr>
            <a:spLocks noGrp="1"/>
          </p:cNvSpPr>
          <p:nvPr>
            <p:ph type="body" idx="4294967295"/>
          </p:nvPr>
        </p:nvSpPr>
        <p:spPr>
          <a:xfrm>
            <a:off x="1049209" y="3213431"/>
            <a:ext cx="7148482" cy="388568"/>
          </a:xfrm>
        </p:spPr>
        <p:txBody>
          <a:bodyPr>
            <a:normAutofit fontScale="85000" lnSpcReduction="20000"/>
          </a:bodyPr>
          <a:lstStyle/>
          <a:p>
            <a:endParaRPr lang="en-US" dirty="0"/>
          </a:p>
        </p:txBody>
      </p:sp>
      <p:sp>
        <p:nvSpPr>
          <p:cNvPr id="3" name="Text Placeholder 2">
            <a:extLst>
              <a:ext uri="{FF2B5EF4-FFF2-40B4-BE49-F238E27FC236}">
                <a16:creationId xmlns:a16="http://schemas.microsoft.com/office/drawing/2014/main" id="{852264C5-8C11-2581-E125-4B2BA842CDC0}"/>
              </a:ext>
            </a:extLst>
          </p:cNvPr>
          <p:cNvSpPr>
            <a:spLocks noGrp="1"/>
          </p:cNvSpPr>
          <p:nvPr>
            <p:ph type="body" sz="quarter" idx="20"/>
          </p:nvPr>
        </p:nvSpPr>
        <p:spPr/>
        <p:txBody>
          <a:bodyPr>
            <a:normAutofit fontScale="85000" lnSpcReduction="20000"/>
          </a:bodyPr>
          <a:lstStyle/>
          <a:p>
            <a:endParaRPr lang="en-US"/>
          </a:p>
        </p:txBody>
      </p:sp>
      <p:sp>
        <p:nvSpPr>
          <p:cNvPr id="4" name="Text Placeholder 3">
            <a:extLst>
              <a:ext uri="{FF2B5EF4-FFF2-40B4-BE49-F238E27FC236}">
                <a16:creationId xmlns:a16="http://schemas.microsoft.com/office/drawing/2014/main" id="{B43852C4-6026-F4E1-A561-16332F4D4DE9}"/>
              </a:ext>
            </a:extLst>
          </p:cNvPr>
          <p:cNvSpPr>
            <a:spLocks noGrp="1"/>
          </p:cNvSpPr>
          <p:nvPr>
            <p:ph type="body" sz="quarter" idx="22"/>
          </p:nvPr>
        </p:nvSpPr>
        <p:spPr/>
        <p:txBody>
          <a:bodyPr/>
          <a:lstStyle/>
          <a:p>
            <a:r>
              <a:rPr lang="en-US" sz="2400" i="1" dirty="0"/>
              <a:t>Slide for CCHs to add information and instruction for CBW reference </a:t>
            </a:r>
          </a:p>
        </p:txBody>
      </p:sp>
    </p:spTree>
    <p:extLst>
      <p:ext uri="{BB962C8B-B14F-4D97-AF65-F5344CB8AC3E}">
        <p14:creationId xmlns:p14="http://schemas.microsoft.com/office/powerpoint/2010/main" val="2382386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A97E14-AC3F-720B-2D86-91D43C208EA1}"/>
              </a:ext>
            </a:extLst>
          </p:cNvPr>
          <p:cNvSpPr>
            <a:spLocks noGrp="1"/>
          </p:cNvSpPr>
          <p:nvPr>
            <p:ph type="ctrTitle"/>
          </p:nvPr>
        </p:nvSpPr>
        <p:spPr/>
        <p:txBody>
          <a:bodyPr/>
          <a:lstStyle/>
          <a:p>
            <a:r>
              <a:rPr lang="en-US" b="1" dirty="0">
                <a:solidFill>
                  <a:schemeClr val="tx1"/>
                </a:solidFill>
              </a:rPr>
              <a:t>Community Health Plan of Washington</a:t>
            </a:r>
          </a:p>
        </p:txBody>
      </p:sp>
      <p:sp>
        <p:nvSpPr>
          <p:cNvPr id="5" name="Subtitle 4">
            <a:extLst>
              <a:ext uri="{FF2B5EF4-FFF2-40B4-BE49-F238E27FC236}">
                <a16:creationId xmlns:a16="http://schemas.microsoft.com/office/drawing/2014/main" id="{C7B4D2E7-643D-BE95-91E3-FB663809AE9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64095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535E6-E41E-7547-9CDA-CD85C72490A1}"/>
              </a:ext>
            </a:extLst>
          </p:cNvPr>
          <p:cNvSpPr>
            <a:spLocks noGrp="1"/>
          </p:cNvSpPr>
          <p:nvPr>
            <p:ph type="title"/>
          </p:nvPr>
        </p:nvSpPr>
        <p:spPr/>
        <p:txBody>
          <a:bodyPr vert="horz" lIns="91440" tIns="45720" rIns="91440" bIns="45720" rtlCol="0" anchor="b">
            <a:normAutofit/>
          </a:bodyPr>
          <a:lstStyle/>
          <a:p>
            <a:pPr>
              <a:lnSpc>
                <a:spcPct val="90000"/>
              </a:lnSpc>
            </a:pPr>
            <a:r>
              <a:rPr lang="en-US" sz="3700" dirty="0"/>
              <a:t>CHPW Care Management Overview</a:t>
            </a:r>
          </a:p>
        </p:txBody>
      </p:sp>
      <p:pic>
        <p:nvPicPr>
          <p:cNvPr id="6" name="Content Placeholder 5">
            <a:extLst>
              <a:ext uri="{FF2B5EF4-FFF2-40B4-BE49-F238E27FC236}">
                <a16:creationId xmlns:a16="http://schemas.microsoft.com/office/drawing/2014/main" id="{160E0777-CB33-E021-1D6E-224682B43A85}"/>
              </a:ext>
            </a:extLst>
          </p:cNvPr>
          <p:cNvPicPr>
            <a:picLocks noGrp="1" noChangeAspect="1"/>
          </p:cNvPicPr>
          <p:nvPr>
            <p:ph sz="half" idx="2"/>
          </p:nvPr>
        </p:nvPicPr>
        <p:blipFill>
          <a:blip r:embed="rId2"/>
          <a:stretch>
            <a:fillRect/>
          </a:stretch>
        </p:blipFill>
        <p:spPr>
          <a:xfrm>
            <a:off x="553244" y="1846994"/>
            <a:ext cx="11085512" cy="3637290"/>
          </a:xfrm>
          <a:prstGeom prst="rect">
            <a:avLst/>
          </a:prstGeom>
        </p:spPr>
      </p:pic>
      <p:sp>
        <p:nvSpPr>
          <p:cNvPr id="5" name="Slide Number Placeholder 4">
            <a:extLst>
              <a:ext uri="{FF2B5EF4-FFF2-40B4-BE49-F238E27FC236}">
                <a16:creationId xmlns:a16="http://schemas.microsoft.com/office/drawing/2014/main" id="{220E4B7D-7948-C981-842D-C643E678BA14}"/>
              </a:ext>
            </a:extLst>
          </p:cNvPr>
          <p:cNvSpPr>
            <a:spLocks noGrp="1"/>
          </p:cNvSpPr>
          <p:nvPr>
            <p:ph type="sldNum" sz="quarter" idx="12"/>
          </p:nvPr>
        </p:nvSpPr>
        <p:spPr/>
        <p:txBody>
          <a:bodyPr vert="horz" lIns="91440" tIns="45720" rIns="91440" bIns="45720" rtlCol="0" anchor="ctr">
            <a:normAutofit/>
          </a:bodyPr>
          <a:lstStyle/>
          <a:p>
            <a:pPr defTabSz="457200">
              <a:spcAft>
                <a:spcPts val="600"/>
              </a:spcAft>
            </a:pPr>
            <a:fld id="{E713CAD7-2F77-4927-A57F-7B2297346091}" type="slidenum">
              <a:rPr lang="en-US" smtClean="0"/>
              <a:pPr defTabSz="457200">
                <a:spcAft>
                  <a:spcPts val="600"/>
                </a:spcAft>
              </a:pPr>
              <a:t>8</a:t>
            </a:fld>
            <a:endParaRPr lang="en-US"/>
          </a:p>
        </p:txBody>
      </p:sp>
    </p:spTree>
    <p:extLst>
      <p:ext uri="{BB962C8B-B14F-4D97-AF65-F5344CB8AC3E}">
        <p14:creationId xmlns:p14="http://schemas.microsoft.com/office/powerpoint/2010/main" val="3813853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1E85E-5272-B994-3C13-B3925FB80729}"/>
              </a:ext>
            </a:extLst>
          </p:cNvPr>
          <p:cNvSpPr>
            <a:spLocks noGrp="1"/>
          </p:cNvSpPr>
          <p:nvPr>
            <p:ph type="title"/>
          </p:nvPr>
        </p:nvSpPr>
        <p:spPr>
          <a:xfrm>
            <a:off x="537527" y="163748"/>
            <a:ext cx="11084560" cy="905510"/>
          </a:xfrm>
        </p:spPr>
        <p:txBody>
          <a:bodyPr anchor="ctr">
            <a:normAutofit/>
          </a:bodyPr>
          <a:lstStyle/>
          <a:p>
            <a:r>
              <a:rPr lang="en-US" sz="4400" dirty="0">
                <a:solidFill>
                  <a:schemeClr val="accent1">
                    <a:lumMod val="75000"/>
                  </a:schemeClr>
                </a:solidFill>
              </a:rPr>
              <a:t>CHPW Care Management Teams</a:t>
            </a:r>
          </a:p>
        </p:txBody>
      </p:sp>
      <p:graphicFrame>
        <p:nvGraphicFramePr>
          <p:cNvPr id="51" name="Content Placeholder 2">
            <a:extLst>
              <a:ext uri="{FF2B5EF4-FFF2-40B4-BE49-F238E27FC236}">
                <a16:creationId xmlns:a16="http://schemas.microsoft.com/office/drawing/2014/main" id="{97217826-0151-363F-DC3E-E85D0759D403}"/>
              </a:ext>
            </a:extLst>
          </p:cNvPr>
          <p:cNvGraphicFramePr>
            <a:graphicFrameLocks noGrp="1"/>
          </p:cNvGraphicFramePr>
          <p:nvPr>
            <p:ph sz="half" idx="2"/>
          </p:nvPr>
        </p:nvGraphicFramePr>
        <p:xfrm>
          <a:off x="537527" y="1010265"/>
          <a:ext cx="11349673" cy="47784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BC099C3B-8402-3D30-B6CC-6BDB0F2DA6E9}"/>
              </a:ext>
            </a:extLst>
          </p:cNvPr>
          <p:cNvSpPr>
            <a:spLocks noGrp="1"/>
          </p:cNvSpPr>
          <p:nvPr>
            <p:ph type="sldNum" sz="quarter" idx="12"/>
          </p:nvPr>
        </p:nvSpPr>
        <p:spPr/>
        <p:txBody>
          <a:bodyPr>
            <a:normAutofit/>
          </a:bodyPr>
          <a:lstStyle/>
          <a:p>
            <a:pPr>
              <a:spcAft>
                <a:spcPts val="600"/>
              </a:spcAft>
            </a:pPr>
            <a:fld id="{E713CAD7-2F77-4927-A57F-7B2297346091}" type="slidenum">
              <a:rPr lang="en-US" smtClean="0">
                <a:solidFill>
                  <a:srgbClr val="FFFFFF"/>
                </a:solidFill>
              </a:rPr>
              <a:pPr>
                <a:spcAft>
                  <a:spcPts val="600"/>
                </a:spcAft>
              </a:pPr>
              <a:t>9</a:t>
            </a:fld>
            <a:endParaRPr lang="en-US">
              <a:solidFill>
                <a:srgbClr val="FFFFFF"/>
              </a:solidFill>
            </a:endParaRPr>
          </a:p>
        </p:txBody>
      </p:sp>
      <p:sp>
        <p:nvSpPr>
          <p:cNvPr id="4" name="TextBox 3">
            <a:extLst>
              <a:ext uri="{FF2B5EF4-FFF2-40B4-BE49-F238E27FC236}">
                <a16:creationId xmlns:a16="http://schemas.microsoft.com/office/drawing/2014/main" id="{5D2F08D1-B41A-BCF6-1B8D-FAB1597A17EC}"/>
              </a:ext>
            </a:extLst>
          </p:cNvPr>
          <p:cNvSpPr txBox="1"/>
          <p:nvPr/>
        </p:nvSpPr>
        <p:spPr>
          <a:xfrm>
            <a:off x="58994" y="6407765"/>
            <a:ext cx="8716298" cy="369332"/>
          </a:xfrm>
          <a:prstGeom prst="rect">
            <a:avLst/>
          </a:prstGeom>
          <a:noFill/>
        </p:spPr>
        <p:txBody>
          <a:bodyPr wrap="square" rtlCol="0">
            <a:spAutoFit/>
          </a:bodyPr>
          <a:lstStyle/>
          <a:p>
            <a:r>
              <a:rPr lang="en-US" sz="900" dirty="0"/>
              <a:t>*PRC is a Medicaid health and safety program authorized by federal Medicaid law that coordinates care and ensures clients enrolled in PRC use services appropriately and in accordance with state Medicaid agency rules and policies. PRC allows the state Medicaid agency to restrict clients to certain providers.</a:t>
            </a:r>
          </a:p>
        </p:txBody>
      </p:sp>
    </p:spTree>
    <p:extLst>
      <p:ext uri="{BB962C8B-B14F-4D97-AF65-F5344CB8AC3E}">
        <p14:creationId xmlns:p14="http://schemas.microsoft.com/office/powerpoint/2010/main" val="961392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F034F-05A5-1159-E182-25A30C218360}"/>
              </a:ext>
            </a:extLst>
          </p:cNvPr>
          <p:cNvSpPr>
            <a:spLocks noGrp="1"/>
          </p:cNvSpPr>
          <p:nvPr>
            <p:ph type="title"/>
          </p:nvPr>
        </p:nvSpPr>
        <p:spPr>
          <a:xfrm>
            <a:off x="538480" y="136525"/>
            <a:ext cx="11084560" cy="905510"/>
          </a:xfrm>
        </p:spPr>
        <p:txBody>
          <a:bodyPr/>
          <a:lstStyle/>
          <a:p>
            <a:r>
              <a:rPr lang="en-US" dirty="0"/>
              <a:t>CHPW Customer Service</a:t>
            </a:r>
          </a:p>
        </p:txBody>
      </p:sp>
      <p:sp>
        <p:nvSpPr>
          <p:cNvPr id="3" name="Content Placeholder 2">
            <a:extLst>
              <a:ext uri="{FF2B5EF4-FFF2-40B4-BE49-F238E27FC236}">
                <a16:creationId xmlns:a16="http://schemas.microsoft.com/office/drawing/2014/main" id="{7E64D082-52CA-8023-508A-BC99A18A842B}"/>
              </a:ext>
            </a:extLst>
          </p:cNvPr>
          <p:cNvSpPr>
            <a:spLocks noGrp="1"/>
          </p:cNvSpPr>
          <p:nvPr>
            <p:ph sz="half" idx="2"/>
          </p:nvPr>
        </p:nvSpPr>
        <p:spPr>
          <a:xfrm>
            <a:off x="368709" y="973394"/>
            <a:ext cx="11614355" cy="5382956"/>
          </a:xfrm>
        </p:spPr>
        <p:txBody>
          <a:bodyPr>
            <a:normAutofit fontScale="55000" lnSpcReduction="20000"/>
          </a:bodyPr>
          <a:lstStyle/>
          <a:p>
            <a:pPr marL="0" indent="0">
              <a:buNone/>
            </a:pPr>
            <a:r>
              <a:rPr lang="en-US" dirty="0"/>
              <a:t>Please also see the Virtual Care slides for virtual healthcare options for CHPW members.</a:t>
            </a:r>
          </a:p>
          <a:p>
            <a:pPr marL="0" indent="0">
              <a:buNone/>
            </a:pPr>
            <a:endParaRPr lang="en-US" dirty="0"/>
          </a:p>
          <a:p>
            <a:r>
              <a:rPr lang="en-US" b="1" u="sng" dirty="0"/>
              <a:t>Medicaid/Behavioral Health Services Only (BHSO)</a:t>
            </a:r>
            <a:r>
              <a:rPr lang="en-US" dirty="0"/>
              <a:t>:  The Customer Service State Programs hours of operation are 8:00 am to 5:00 pm Monday through Friday, Pacific Time. Members, providers, government entities, and others may call the Customer Service phone number at 1-800-440-1561 and reach a Customer Service Representative who is trained to assist with any inquiry that is received. Hearing and speech impaired may dial 711. The Customer Service State Programs Department observes Washington State holidays and is typically closed on those days. Interpreter services will be provided, if necessary, and will be provided free of charge. </a:t>
            </a:r>
          </a:p>
          <a:p>
            <a:pPr marL="0" indent="0">
              <a:buNone/>
            </a:pPr>
            <a:r>
              <a:rPr lang="en-US" dirty="0"/>
              <a:t> </a:t>
            </a:r>
          </a:p>
          <a:p>
            <a:r>
              <a:rPr lang="en-US" b="1" u="sng" dirty="0"/>
              <a:t>Medicare</a:t>
            </a:r>
            <a:r>
              <a:rPr lang="en-US" dirty="0"/>
              <a:t>:  CHPW’s Medicare Customer Service Representatives are available from 8:00 am to 8:00 pm, seven days a week during Open Enrollment (October 1 to March 31) and from 8:00 am to 8:00 pm Monday through Friday the rest of the year (April 1 to September 30), at phone number 1-800-942-0247. Hearing and speech impaired may dial 711. The Customer Service Representative is trained to assist with any inquiry that is received. The Medicare Customer Service Department is typically open on Washington State holidays except for those closures allowed by CMS. Interpreter services will be provided, if necessary, and will be provided free of charge.</a:t>
            </a:r>
          </a:p>
          <a:p>
            <a:pPr marL="0" indent="0">
              <a:buNone/>
            </a:pPr>
            <a:endParaRPr lang="en-US" dirty="0"/>
          </a:p>
          <a:p>
            <a:r>
              <a:rPr lang="en-US" b="1" u="sng" dirty="0"/>
              <a:t>Cascade Select</a:t>
            </a:r>
            <a:r>
              <a:rPr lang="en-US" dirty="0"/>
              <a:t>:  Community Health Network of Washington’s Cascade Select hours of operation are 8:00 am to 5:00 pm Monday through Friday, Pacific Time. Members, providers, government entities, and others may call the Customer Service phone number at 1-800-907-1906 and reach a Customer Service Representative who is trained to assist with any inquiry received. Hearing and speech impaired may dial 711. The Customer Service Department observes Washington State holidays and is typically closed on those days. Interpreter services will be provided, if necessary, and will be provided free of charge. </a:t>
            </a:r>
          </a:p>
          <a:p>
            <a:endParaRPr lang="en-US" b="1" u="sng" dirty="0"/>
          </a:p>
          <a:p>
            <a:r>
              <a:rPr lang="en-US" b="1" u="sng" dirty="0"/>
              <a:t>AFTER BUSINESS HOURS: </a:t>
            </a:r>
            <a:r>
              <a:rPr lang="en-US" dirty="0"/>
              <a:t>The phone system will automatically queue any after-hour voicemails the following business day to team leads so callbacks can be made.</a:t>
            </a:r>
          </a:p>
          <a:p>
            <a:pPr marL="0" indent="0">
              <a:buNone/>
            </a:pPr>
            <a:endParaRPr lang="en-US" dirty="0"/>
          </a:p>
        </p:txBody>
      </p:sp>
      <p:sp>
        <p:nvSpPr>
          <p:cNvPr id="5" name="Slide Number Placeholder 4">
            <a:extLst>
              <a:ext uri="{FF2B5EF4-FFF2-40B4-BE49-F238E27FC236}">
                <a16:creationId xmlns:a16="http://schemas.microsoft.com/office/drawing/2014/main" id="{FA74474E-F72F-100A-A090-BA3A9B08A986}"/>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10</a:t>
            </a:fld>
            <a:endParaRPr lang="en-US" dirty="0">
              <a:solidFill>
                <a:prstClr val="black">
                  <a:tint val="75000"/>
                </a:prstClr>
              </a:solidFill>
            </a:endParaRPr>
          </a:p>
        </p:txBody>
      </p:sp>
    </p:spTree>
    <p:extLst>
      <p:ext uri="{BB962C8B-B14F-4D97-AF65-F5344CB8AC3E}">
        <p14:creationId xmlns:p14="http://schemas.microsoft.com/office/powerpoint/2010/main" val="2319200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8E356-F201-CC46-5002-0DB2363B702A}"/>
            </a:ext>
          </a:extLst>
        </p:cNvPr>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468825B8-6B23-556E-CFEB-0BBA82BC4A59}"/>
              </a:ext>
            </a:extLst>
          </p:cNvPr>
          <p:cNvCxnSpPr>
            <a:cxnSpLocks/>
          </p:cNvCxnSpPr>
          <p:nvPr/>
        </p:nvCxnSpPr>
        <p:spPr>
          <a:xfrm>
            <a:off x="424208" y="4286249"/>
            <a:ext cx="8891243" cy="0"/>
          </a:xfrm>
          <a:prstGeom prst="line">
            <a:avLst/>
          </a:prstGeom>
          <a:ln>
            <a:solidFill>
              <a:srgbClr val="FFCE08"/>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A8B875F-0F7B-FAFE-81DB-C92F7384661C}"/>
              </a:ext>
            </a:extLst>
          </p:cNvPr>
          <p:cNvCxnSpPr>
            <a:cxnSpLocks/>
          </p:cNvCxnSpPr>
          <p:nvPr/>
        </p:nvCxnSpPr>
        <p:spPr>
          <a:xfrm>
            <a:off x="424209" y="5124449"/>
            <a:ext cx="7252943" cy="0"/>
          </a:xfrm>
          <a:prstGeom prst="line">
            <a:avLst/>
          </a:prstGeom>
          <a:ln>
            <a:solidFill>
              <a:srgbClr val="FFCE08"/>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BFE7AB0-9F7E-DB2F-8054-8F853FE0A9A0}"/>
              </a:ext>
            </a:extLst>
          </p:cNvPr>
          <p:cNvPicPr>
            <a:picLocks noChangeAspect="1"/>
          </p:cNvPicPr>
          <p:nvPr/>
        </p:nvPicPr>
        <p:blipFill>
          <a:blip r:embed="rId3"/>
          <a:srcRect l="2293" r="2293"/>
          <a:stretch/>
        </p:blipFill>
        <p:spPr>
          <a:xfrm>
            <a:off x="2336338" y="-1"/>
            <a:ext cx="9855663" cy="6858001"/>
          </a:xfrm>
          <a:prstGeom prst="rect">
            <a:avLst/>
          </a:prstGeom>
        </p:spPr>
      </p:pic>
      <p:sp>
        <p:nvSpPr>
          <p:cNvPr id="2" name="Rectangle 1">
            <a:extLst>
              <a:ext uri="{FF2B5EF4-FFF2-40B4-BE49-F238E27FC236}">
                <a16:creationId xmlns:a16="http://schemas.microsoft.com/office/drawing/2014/main" id="{F7423E76-2EC4-18FB-7232-DA9F29225111}"/>
              </a:ext>
            </a:extLst>
          </p:cNvPr>
          <p:cNvSpPr/>
          <p:nvPr/>
        </p:nvSpPr>
        <p:spPr>
          <a:xfrm>
            <a:off x="0" y="6447632"/>
            <a:ext cx="12192000" cy="410369"/>
          </a:xfrm>
          <a:prstGeom prst="rect">
            <a:avLst/>
          </a:prstGeom>
          <a:solidFill>
            <a:srgbClr val="5858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Calibri" panose="020F0502020204030204" pitchFamily="34" charset="0"/>
              <a:ea typeface="+mn-ea"/>
              <a:cs typeface="+mn-cs"/>
              <a:sym typeface="Arial"/>
            </a:endParaRPr>
          </a:p>
        </p:txBody>
      </p:sp>
      <p:sp>
        <p:nvSpPr>
          <p:cNvPr id="11" name="Slide Number Placeholder 3">
            <a:extLst>
              <a:ext uri="{FF2B5EF4-FFF2-40B4-BE49-F238E27FC236}">
                <a16:creationId xmlns:a16="http://schemas.microsoft.com/office/drawing/2014/main" id="{FB6129FC-75DF-CBF0-4F44-D42BEC5A8259}"/>
              </a:ext>
            </a:extLst>
          </p:cNvPr>
          <p:cNvSpPr txBox="1">
            <a:spLocks/>
          </p:cNvSpPr>
          <p:nvPr/>
        </p:nvSpPr>
        <p:spPr>
          <a:xfrm>
            <a:off x="11266195" y="6390415"/>
            <a:ext cx="731600" cy="524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000" b="0" i="0" u="none" strike="noStrike" cap="none">
                <a:solidFill>
                  <a:srgbClr val="FFCE09"/>
                </a:solidFill>
                <a:latin typeface="Calibri" panose="020F0502020204030204" pitchFamily="34" charset="0"/>
                <a:ea typeface="Calibri" panose="020F0502020204030204" pitchFamily="34" charset="0"/>
                <a:cs typeface="Calibri" panose="020F0502020204030204" pitchFamily="34" charset="0"/>
                <a:sym typeface="Nunito Sans"/>
              </a:defRPr>
            </a:lvl1pPr>
            <a:lvl2pPr marR="0" lvl="1" algn="r" rtl="0">
              <a:lnSpc>
                <a:spcPct val="100000"/>
              </a:lnSpc>
              <a:spcBef>
                <a:spcPts val="0"/>
              </a:spcBef>
              <a:spcAft>
                <a:spcPts val="0"/>
              </a:spcAft>
              <a:buClr>
                <a:srgbClr val="000000"/>
              </a:buClr>
              <a:buFont typeface="Arial"/>
              <a:buNone/>
              <a:defRPr sz="1000" b="0" i="0" u="none" strike="noStrike" cap="none">
                <a:solidFill>
                  <a:srgbClr val="CCCCCC"/>
                </a:solidFill>
                <a:latin typeface="Nunito Sans"/>
                <a:ea typeface="Nunito Sans"/>
                <a:cs typeface="Nunito Sans"/>
                <a:sym typeface="Nunito Sans"/>
              </a:defRPr>
            </a:lvl2pPr>
            <a:lvl3pPr marR="0" lvl="2" algn="r" rtl="0">
              <a:lnSpc>
                <a:spcPct val="100000"/>
              </a:lnSpc>
              <a:spcBef>
                <a:spcPts val="0"/>
              </a:spcBef>
              <a:spcAft>
                <a:spcPts val="0"/>
              </a:spcAft>
              <a:buClr>
                <a:srgbClr val="000000"/>
              </a:buClr>
              <a:buFont typeface="Arial"/>
              <a:buNone/>
              <a:defRPr sz="1000" b="0" i="0" u="none" strike="noStrike" cap="none">
                <a:solidFill>
                  <a:srgbClr val="CCCCCC"/>
                </a:solidFill>
                <a:latin typeface="Nunito Sans"/>
                <a:ea typeface="Nunito Sans"/>
                <a:cs typeface="Nunito Sans"/>
                <a:sym typeface="Nunito Sans"/>
              </a:defRPr>
            </a:lvl3pPr>
            <a:lvl4pPr marR="0" lvl="3" algn="r" rtl="0">
              <a:lnSpc>
                <a:spcPct val="100000"/>
              </a:lnSpc>
              <a:spcBef>
                <a:spcPts val="0"/>
              </a:spcBef>
              <a:spcAft>
                <a:spcPts val="0"/>
              </a:spcAft>
              <a:buClr>
                <a:srgbClr val="000000"/>
              </a:buClr>
              <a:buFont typeface="Arial"/>
              <a:buNone/>
              <a:defRPr sz="1000" b="0" i="0" u="none" strike="noStrike" cap="none">
                <a:solidFill>
                  <a:srgbClr val="CCCCCC"/>
                </a:solidFill>
                <a:latin typeface="Nunito Sans"/>
                <a:ea typeface="Nunito Sans"/>
                <a:cs typeface="Nunito Sans"/>
                <a:sym typeface="Nunito Sans"/>
              </a:defRPr>
            </a:lvl4pPr>
            <a:lvl5pPr marR="0" lvl="4" algn="r" rtl="0">
              <a:lnSpc>
                <a:spcPct val="100000"/>
              </a:lnSpc>
              <a:spcBef>
                <a:spcPts val="0"/>
              </a:spcBef>
              <a:spcAft>
                <a:spcPts val="0"/>
              </a:spcAft>
              <a:buClr>
                <a:srgbClr val="000000"/>
              </a:buClr>
              <a:buFont typeface="Arial"/>
              <a:buNone/>
              <a:defRPr sz="1000" b="0" i="0" u="none" strike="noStrike" cap="none">
                <a:solidFill>
                  <a:srgbClr val="CCCCCC"/>
                </a:solidFill>
                <a:latin typeface="Nunito Sans"/>
                <a:ea typeface="Nunito Sans"/>
                <a:cs typeface="Nunito Sans"/>
                <a:sym typeface="Nunito Sans"/>
              </a:defRPr>
            </a:lvl5pPr>
            <a:lvl6pPr marR="0" lvl="5" algn="r" rtl="0">
              <a:lnSpc>
                <a:spcPct val="100000"/>
              </a:lnSpc>
              <a:spcBef>
                <a:spcPts val="0"/>
              </a:spcBef>
              <a:spcAft>
                <a:spcPts val="0"/>
              </a:spcAft>
              <a:buClr>
                <a:srgbClr val="000000"/>
              </a:buClr>
              <a:buFont typeface="Arial"/>
              <a:buNone/>
              <a:defRPr sz="1000" b="0" i="0" u="none" strike="noStrike" cap="none">
                <a:solidFill>
                  <a:srgbClr val="CCCCCC"/>
                </a:solidFill>
                <a:latin typeface="Nunito Sans"/>
                <a:ea typeface="Nunito Sans"/>
                <a:cs typeface="Nunito Sans"/>
                <a:sym typeface="Nunito Sans"/>
              </a:defRPr>
            </a:lvl6pPr>
            <a:lvl7pPr marR="0" lvl="6" algn="r" rtl="0">
              <a:lnSpc>
                <a:spcPct val="100000"/>
              </a:lnSpc>
              <a:spcBef>
                <a:spcPts val="0"/>
              </a:spcBef>
              <a:spcAft>
                <a:spcPts val="0"/>
              </a:spcAft>
              <a:buClr>
                <a:srgbClr val="000000"/>
              </a:buClr>
              <a:buFont typeface="Arial"/>
              <a:buNone/>
              <a:defRPr sz="1000" b="0" i="0" u="none" strike="noStrike" cap="none">
                <a:solidFill>
                  <a:srgbClr val="CCCCCC"/>
                </a:solidFill>
                <a:latin typeface="Nunito Sans"/>
                <a:ea typeface="Nunito Sans"/>
                <a:cs typeface="Nunito Sans"/>
                <a:sym typeface="Nunito Sans"/>
              </a:defRPr>
            </a:lvl7pPr>
            <a:lvl8pPr marR="0" lvl="7" algn="r" rtl="0">
              <a:lnSpc>
                <a:spcPct val="100000"/>
              </a:lnSpc>
              <a:spcBef>
                <a:spcPts val="0"/>
              </a:spcBef>
              <a:spcAft>
                <a:spcPts val="0"/>
              </a:spcAft>
              <a:buClr>
                <a:srgbClr val="000000"/>
              </a:buClr>
              <a:buFont typeface="Arial"/>
              <a:buNone/>
              <a:defRPr sz="1000" b="0" i="0" u="none" strike="noStrike" cap="none">
                <a:solidFill>
                  <a:srgbClr val="CCCCCC"/>
                </a:solidFill>
                <a:latin typeface="Nunito Sans"/>
                <a:ea typeface="Nunito Sans"/>
                <a:cs typeface="Nunito Sans"/>
                <a:sym typeface="Nunito Sans"/>
              </a:defRPr>
            </a:lvl8pPr>
            <a:lvl9pPr marR="0" lvl="8" algn="r" rtl="0">
              <a:lnSpc>
                <a:spcPct val="100000"/>
              </a:lnSpc>
              <a:spcBef>
                <a:spcPts val="0"/>
              </a:spcBef>
              <a:spcAft>
                <a:spcPts val="0"/>
              </a:spcAft>
              <a:buClr>
                <a:srgbClr val="000000"/>
              </a:buClr>
              <a:buFont typeface="Arial"/>
              <a:buNone/>
              <a:defRPr sz="1000" b="0" i="0" u="none" strike="noStrike" cap="none">
                <a:solidFill>
                  <a:srgbClr val="CCCCCC"/>
                </a:solidFill>
                <a:latin typeface="Nunito Sans"/>
                <a:ea typeface="Nunito Sans"/>
                <a:cs typeface="Nunito Sans"/>
                <a:sym typeface="Nunito Sans"/>
              </a:defRPr>
            </a:lvl9pPr>
          </a:lstStyle>
          <a:p>
            <a:pPr marL="0" marR="0" lvl="0" indent="0" algn="r" defTabSz="121914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33" b="0" i="0" u="none" strike="noStrike" kern="0" cap="none" spc="0" normalizeH="0" baseline="0" noProof="0">
                <a:ln>
                  <a:noFill/>
                </a:ln>
                <a:solidFill>
                  <a:srgbClr val="FFCE09"/>
                </a:solidFill>
                <a:effectLst/>
                <a:uLnTx/>
                <a:uFillTx/>
                <a:latin typeface="Calibri" panose="020F0502020204030204" pitchFamily="34" charset="0"/>
                <a:ea typeface="Calibri" panose="020F0502020204030204" pitchFamily="34" charset="0"/>
                <a:cs typeface="Calibri" panose="020F0502020204030204" pitchFamily="34" charset="0"/>
                <a:sym typeface="Nunito Sans"/>
              </a:rPr>
              <a:pPr marL="0" marR="0" lvl="0" indent="0" algn="r" defTabSz="1219140" rtl="0" eaLnBrk="1" fontAlgn="auto" latinLnBrk="0" hangingPunct="1">
                <a:lnSpc>
                  <a:spcPct val="100000"/>
                </a:lnSpc>
                <a:spcBef>
                  <a:spcPts val="0"/>
                </a:spcBef>
                <a:spcAft>
                  <a:spcPts val="0"/>
                </a:spcAft>
                <a:buClr>
                  <a:srgbClr val="000000"/>
                </a:buClr>
                <a:buSzTx/>
                <a:buFont typeface="Arial"/>
                <a:buNone/>
                <a:tabLst/>
                <a:defRPr/>
              </a:pPr>
              <a:t>11</a:t>
            </a:fld>
            <a:endParaRPr kumimoji="0" lang="en" sz="1333" b="0" i="0" u="none" strike="noStrike" kern="0" cap="none" spc="0" normalizeH="0" baseline="0" noProof="0">
              <a:ln>
                <a:noFill/>
              </a:ln>
              <a:solidFill>
                <a:srgbClr val="FFCE09"/>
              </a:solidFill>
              <a:effectLst/>
              <a:uLnTx/>
              <a:uFillTx/>
              <a:latin typeface="Calibri" panose="020F0502020204030204" pitchFamily="34" charset="0"/>
              <a:ea typeface="Calibri" panose="020F0502020204030204" pitchFamily="34" charset="0"/>
              <a:cs typeface="Calibri" panose="020F0502020204030204" pitchFamily="34" charset="0"/>
              <a:sym typeface="Nunito Sans"/>
            </a:endParaRPr>
          </a:p>
        </p:txBody>
      </p:sp>
      <p:sp>
        <p:nvSpPr>
          <p:cNvPr id="4" name="Title 1">
            <a:extLst>
              <a:ext uri="{FF2B5EF4-FFF2-40B4-BE49-F238E27FC236}">
                <a16:creationId xmlns:a16="http://schemas.microsoft.com/office/drawing/2014/main" id="{D5589355-A645-B467-5D68-C2ADD695F061}"/>
              </a:ext>
            </a:extLst>
          </p:cNvPr>
          <p:cNvSpPr txBox="1">
            <a:spLocks/>
          </p:cNvSpPr>
          <p:nvPr/>
        </p:nvSpPr>
        <p:spPr>
          <a:xfrm>
            <a:off x="424209" y="287065"/>
            <a:ext cx="5839316" cy="8958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
                <a:srgbClr val="000000"/>
              </a:buClr>
              <a:buSzTx/>
              <a:buFontTx/>
              <a:buNone/>
              <a:tabLst/>
              <a:defRPr/>
            </a:pPr>
            <a:r>
              <a:rPr kumimoji="0" lang="en-US" sz="3600" b="1" i="0" u="none" strike="noStrike" kern="1200" cap="none" spc="0" normalizeH="0" baseline="0" noProof="0" dirty="0">
                <a:ln>
                  <a:noFill/>
                </a:ln>
                <a:solidFill>
                  <a:srgbClr val="3F414A"/>
                </a:solidFill>
                <a:effectLst/>
                <a:uLnTx/>
                <a:uFillTx/>
                <a:latin typeface="Calibri" panose="020F0502020204030204" pitchFamily="34" charset="0"/>
                <a:ea typeface="+mj-ea"/>
                <a:cs typeface="Calibri" panose="020F0502020204030204" pitchFamily="34" charset="0"/>
                <a:sym typeface="Arial"/>
              </a:rPr>
              <a:t>CHPW Virtual Care</a:t>
            </a:r>
          </a:p>
        </p:txBody>
      </p:sp>
      <p:sp>
        <p:nvSpPr>
          <p:cNvPr id="5" name="TextBox 4">
            <a:extLst>
              <a:ext uri="{FF2B5EF4-FFF2-40B4-BE49-F238E27FC236}">
                <a16:creationId xmlns:a16="http://schemas.microsoft.com/office/drawing/2014/main" id="{60241F9D-61DC-2F53-1032-9EC5C393FC88}"/>
              </a:ext>
            </a:extLst>
          </p:cNvPr>
          <p:cNvSpPr txBox="1"/>
          <p:nvPr/>
        </p:nvSpPr>
        <p:spPr>
          <a:xfrm>
            <a:off x="424209" y="1182919"/>
            <a:ext cx="5943601" cy="1354410"/>
          </a:xfrm>
          <a:prstGeom prst="rect">
            <a:avLst/>
          </a:prstGeom>
          <a:noFill/>
        </p:spPr>
        <p:txBody>
          <a:bodyPr wrap="square">
            <a:spAutoFit/>
          </a:bodyPr>
          <a:lstStyle/>
          <a:p>
            <a:pPr marL="0" marR="0" lvl="0" indent="0" algn="l" defTabSz="1219170" rtl="0" eaLnBrk="1" fontAlgn="base"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When you can’t wait to see your regular doctor, a specialist or need support right away, CHPW Virtual Care offer urgent care, therapy, psychiatry, and dermatology services from the comfort of your home</a:t>
            </a:r>
          </a:p>
          <a:p>
            <a:pPr marL="457189" marR="0" lvl="1" indent="0" algn="l" defTabSz="1219170" rtl="0" eaLnBrk="1" fontAlgn="base" latinLnBrk="0" hangingPunct="1">
              <a:lnSpc>
                <a:spcPct val="100000"/>
              </a:lnSpc>
              <a:spcBef>
                <a:spcPts val="60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313131"/>
              </a:solidFill>
              <a:effectLst/>
              <a:uLnTx/>
              <a:uFillTx/>
              <a:latin typeface="Calibri" panose="020F0502020204030204" pitchFamily="34" charset="0"/>
              <a:ea typeface="Open Sans" panose="020B0606030504020204" pitchFamily="34" charset="0"/>
              <a:cs typeface="Calibri" panose="020F0502020204030204" pitchFamily="34" charset="0"/>
              <a:sym typeface="Arial"/>
            </a:endParaRPr>
          </a:p>
          <a:p>
            <a:pPr marL="285744" marR="0" lvl="0" indent="-285744" algn="l" defTabSz="1219170" rtl="0" eaLnBrk="1" fontAlgn="base" latinLnBrk="0" hangingPunct="1">
              <a:lnSpc>
                <a:spcPct val="100000"/>
              </a:lnSpc>
              <a:spcBef>
                <a:spcPts val="600"/>
              </a:spcBef>
              <a:spcAft>
                <a:spcPts val="0"/>
              </a:spcAft>
              <a:buClr>
                <a:srgbClr val="000000"/>
              </a:buClr>
              <a:buSzTx/>
              <a:buFont typeface="Arial" panose="020B0604020202020204" pitchFamily="34" charset="0"/>
              <a:buChar char="•"/>
              <a:tabLst/>
              <a:defRPr/>
            </a:pPr>
            <a:endParaRPr kumimoji="0" lang="en-US" sz="1400" b="0" i="0" u="none" strike="noStrike" kern="0" cap="none" spc="0" normalizeH="0" baseline="0" noProof="0" dirty="0">
              <a:ln>
                <a:noFill/>
              </a:ln>
              <a:solidFill>
                <a:srgbClr val="313131"/>
              </a:solidFill>
              <a:effectLst/>
              <a:uLnTx/>
              <a:uFillTx/>
              <a:latin typeface="Calibri" panose="020F0502020204030204" pitchFamily="34" charset="0"/>
              <a:ea typeface="Open Sans" panose="020B0606030504020204" pitchFamily="34" charset="0"/>
              <a:cs typeface="Calibri" panose="020F0502020204030204" pitchFamily="34" charset="0"/>
              <a:sym typeface="Arial"/>
            </a:endParaRPr>
          </a:p>
        </p:txBody>
      </p:sp>
      <p:sp>
        <p:nvSpPr>
          <p:cNvPr id="6" name="Triangle 22">
            <a:extLst>
              <a:ext uri="{FF2B5EF4-FFF2-40B4-BE49-F238E27FC236}">
                <a16:creationId xmlns:a16="http://schemas.microsoft.com/office/drawing/2014/main" id="{C2D88E11-3F5B-93F2-F359-AD16CA66CB76}"/>
              </a:ext>
            </a:extLst>
          </p:cNvPr>
          <p:cNvSpPr/>
          <p:nvPr/>
        </p:nvSpPr>
        <p:spPr>
          <a:xfrm rot="17080126" flipH="1">
            <a:off x="9941431" y="-1842105"/>
            <a:ext cx="951888" cy="3723197"/>
          </a:xfrm>
          <a:custGeom>
            <a:avLst/>
            <a:gdLst>
              <a:gd name="connsiteX0" fmla="*/ 0 w 300942"/>
              <a:gd name="connsiteY0" fmla="*/ 581210 h 581210"/>
              <a:gd name="connsiteX1" fmla="*/ 150471 w 300942"/>
              <a:gd name="connsiteY1" fmla="*/ 0 h 581210"/>
              <a:gd name="connsiteX2" fmla="*/ 300942 w 300942"/>
              <a:gd name="connsiteY2" fmla="*/ 581210 h 581210"/>
              <a:gd name="connsiteX3" fmla="*/ 0 w 300942"/>
              <a:gd name="connsiteY3" fmla="*/ 581210 h 581210"/>
              <a:gd name="connsiteX0" fmla="*/ 0 w 395330"/>
              <a:gd name="connsiteY0" fmla="*/ 581210 h 677705"/>
              <a:gd name="connsiteX1" fmla="*/ 150471 w 395330"/>
              <a:gd name="connsiteY1" fmla="*/ 0 h 677705"/>
              <a:gd name="connsiteX2" fmla="*/ 395330 w 395330"/>
              <a:gd name="connsiteY2" fmla="*/ 677705 h 677705"/>
              <a:gd name="connsiteX3" fmla="*/ 0 w 395330"/>
              <a:gd name="connsiteY3" fmla="*/ 581210 h 677705"/>
              <a:gd name="connsiteX0" fmla="*/ 0 w 725256"/>
              <a:gd name="connsiteY0" fmla="*/ 2548497 h 2644992"/>
              <a:gd name="connsiteX1" fmla="*/ 725256 w 725256"/>
              <a:gd name="connsiteY1" fmla="*/ 0 h 2644992"/>
              <a:gd name="connsiteX2" fmla="*/ 395330 w 725256"/>
              <a:gd name="connsiteY2" fmla="*/ 2644992 h 2644992"/>
              <a:gd name="connsiteX3" fmla="*/ 0 w 725256"/>
              <a:gd name="connsiteY3" fmla="*/ 2548497 h 2644992"/>
              <a:gd name="connsiteX0" fmla="*/ 0 w 582094"/>
              <a:gd name="connsiteY0" fmla="*/ 2550078 h 2644992"/>
              <a:gd name="connsiteX1" fmla="*/ 582094 w 582094"/>
              <a:gd name="connsiteY1" fmla="*/ 0 h 2644992"/>
              <a:gd name="connsiteX2" fmla="*/ 252168 w 582094"/>
              <a:gd name="connsiteY2" fmla="*/ 2644992 h 2644992"/>
              <a:gd name="connsiteX3" fmla="*/ 0 w 582094"/>
              <a:gd name="connsiteY3" fmla="*/ 2550078 h 2644992"/>
              <a:gd name="connsiteX0" fmla="*/ 0 w 669269"/>
              <a:gd name="connsiteY0" fmla="*/ 2563152 h 2644992"/>
              <a:gd name="connsiteX1" fmla="*/ 669269 w 669269"/>
              <a:gd name="connsiteY1" fmla="*/ 0 h 2644992"/>
              <a:gd name="connsiteX2" fmla="*/ 339343 w 669269"/>
              <a:gd name="connsiteY2" fmla="*/ 2644992 h 2644992"/>
              <a:gd name="connsiteX3" fmla="*/ 0 w 669269"/>
              <a:gd name="connsiteY3" fmla="*/ 2563152 h 2644992"/>
            </a:gdLst>
            <a:ahLst/>
            <a:cxnLst>
              <a:cxn ang="0">
                <a:pos x="connsiteX0" y="connsiteY0"/>
              </a:cxn>
              <a:cxn ang="0">
                <a:pos x="connsiteX1" y="connsiteY1"/>
              </a:cxn>
              <a:cxn ang="0">
                <a:pos x="connsiteX2" y="connsiteY2"/>
              </a:cxn>
              <a:cxn ang="0">
                <a:pos x="connsiteX3" y="connsiteY3"/>
              </a:cxn>
            </a:cxnLst>
            <a:rect l="l" t="t" r="r" b="b"/>
            <a:pathLst>
              <a:path w="669269" h="2644992">
                <a:moveTo>
                  <a:pt x="0" y="2563152"/>
                </a:moveTo>
                <a:lnTo>
                  <a:pt x="669269" y="0"/>
                </a:lnTo>
                <a:lnTo>
                  <a:pt x="339343" y="2644992"/>
                </a:lnTo>
                <a:lnTo>
                  <a:pt x="0" y="2563152"/>
                </a:lnTo>
                <a:close/>
              </a:path>
            </a:pathLst>
          </a:custGeom>
          <a:solidFill>
            <a:srgbClr val="FFCE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Calibri" panose="020F0502020204030204" pitchFamily="34" charset="0"/>
              <a:ea typeface="+mn-ea"/>
              <a:cs typeface="+mn-cs"/>
              <a:sym typeface="Arial"/>
            </a:endParaRPr>
          </a:p>
        </p:txBody>
      </p:sp>
      <p:sp>
        <p:nvSpPr>
          <p:cNvPr id="10" name="TextBox 9">
            <a:extLst>
              <a:ext uri="{FF2B5EF4-FFF2-40B4-BE49-F238E27FC236}">
                <a16:creationId xmlns:a16="http://schemas.microsoft.com/office/drawing/2014/main" id="{84B8CA16-4382-76C0-AA0A-5937D13180E7}"/>
              </a:ext>
            </a:extLst>
          </p:cNvPr>
          <p:cNvSpPr txBox="1"/>
          <p:nvPr/>
        </p:nvSpPr>
        <p:spPr>
          <a:xfrm>
            <a:off x="226242" y="6483537"/>
            <a:ext cx="8269687" cy="307777"/>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rPr>
              <a:t>Visit our website to learn more at: </a:t>
            </a:r>
            <a:r>
              <a:rPr kumimoji="0" lang="en-US" sz="1400" b="0" i="0" u="none" strike="noStrike" kern="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rPr>
              <a:t>individualandfamily.chpw.org</a:t>
            </a: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rPr>
              <a:t>/member-center/virtual-care/</a:t>
            </a:r>
            <a:endParaRPr kumimoji="0" lang="en-US" sz="14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6" name="TextBox 15">
            <a:extLst>
              <a:ext uri="{FF2B5EF4-FFF2-40B4-BE49-F238E27FC236}">
                <a16:creationId xmlns:a16="http://schemas.microsoft.com/office/drawing/2014/main" id="{404E1BBF-B23E-FEEA-1123-EBB6E2693769}"/>
              </a:ext>
            </a:extLst>
          </p:cNvPr>
          <p:cNvSpPr txBox="1"/>
          <p:nvPr/>
        </p:nvSpPr>
        <p:spPr>
          <a:xfrm>
            <a:off x="1139421" y="2175917"/>
            <a:ext cx="4880380" cy="181594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With CHPW Virtual Care</a:t>
            </a:r>
          </a:p>
          <a:p>
            <a:pPr marL="380990" marR="0" lvl="0" indent="-380990" algn="l" defTabSz="121917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See a provider fast – No travel or long wait times</a:t>
            </a:r>
          </a:p>
          <a:p>
            <a:pPr marL="380990" marR="0" lvl="0" indent="-380990" algn="l" defTabSz="121917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Specialist visit available – Dermatology, talk therapy, psychiatry</a:t>
            </a:r>
          </a:p>
          <a:p>
            <a:pPr marL="380990" marR="0" lvl="0" indent="-380990" algn="l" defTabSz="1219170" rtl="0" eaLnBrk="1" fontAlgn="auto" latinLnBrk="0" hangingPunct="1">
              <a:lnSpc>
                <a:spcPct val="100000"/>
              </a:lnSpc>
              <a:spcBef>
                <a:spcPts val="0"/>
              </a:spcBef>
              <a:spcAft>
                <a:spcPts val="8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Urgent Care – On-demand care for illness, injury, </a:t>
            </a:r>
            <a:b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b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or prescriptions</a:t>
            </a:r>
          </a:p>
        </p:txBody>
      </p:sp>
      <p:sp>
        <p:nvSpPr>
          <p:cNvPr id="18" name="TextBox 17">
            <a:extLst>
              <a:ext uri="{FF2B5EF4-FFF2-40B4-BE49-F238E27FC236}">
                <a16:creationId xmlns:a16="http://schemas.microsoft.com/office/drawing/2014/main" id="{90DB634E-100E-E4D4-5EBC-2164A98F1BA7}"/>
              </a:ext>
            </a:extLst>
          </p:cNvPr>
          <p:cNvSpPr txBox="1"/>
          <p:nvPr/>
        </p:nvSpPr>
        <p:spPr>
          <a:xfrm>
            <a:off x="298812" y="5304864"/>
            <a:ext cx="5542961" cy="790088"/>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1" i="0" u="none" strike="noStrike" kern="0" cap="none" spc="0" normalizeH="0" baseline="0" noProof="0" dirty="0">
                <a:ln>
                  <a:noFill/>
                </a:ln>
                <a:solidFill>
                  <a:srgbClr val="3B3B3B"/>
                </a:solidFill>
                <a:effectLst/>
                <a:uLnTx/>
                <a:uFillTx/>
                <a:latin typeface="Calibri" panose="020F0502020204030204" pitchFamily="34" charset="0"/>
                <a:ea typeface="Calibri" panose="020F0502020204030204" pitchFamily="34" charset="0"/>
                <a:cs typeface="Calibri" panose="020F0502020204030204" pitchFamily="34" charset="0"/>
                <a:sym typeface="Arial"/>
              </a:rPr>
              <a:t>The cost or copay is the same as an in-person visit for each service and varies by plan</a:t>
            </a:r>
            <a:r>
              <a:rPr kumimoji="0" lang="en-US" sz="1467" b="0" i="0" u="none" strike="noStrike" kern="0" cap="none" spc="0" normalizeH="0" baseline="0" noProof="0" dirty="0">
                <a:ln>
                  <a:noFill/>
                </a:ln>
                <a:solidFill>
                  <a:srgbClr val="3B3B3B"/>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r>
              <a:rPr kumimoji="0" lang="en-US" sz="1467"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Check plan documents </a:t>
            </a:r>
            <a:r>
              <a:rPr kumimoji="0" lang="en-US" sz="1467" b="0" i="0" u="none" strike="noStrike" kern="0" cap="none" spc="0" normalizeH="0" baseline="0" noProof="0" dirty="0">
                <a:ln>
                  <a:noFill/>
                </a:ln>
                <a:solidFill>
                  <a:srgbClr val="3B3B3B"/>
                </a:solidFill>
                <a:effectLst/>
                <a:uLnTx/>
                <a:uFillTx/>
                <a:latin typeface="Calibri" panose="020F0502020204030204" pitchFamily="34" charset="0"/>
                <a:ea typeface="Calibri" panose="020F0502020204030204" pitchFamily="34" charset="0"/>
                <a:cs typeface="Calibri" panose="020F0502020204030204" pitchFamily="34" charset="0"/>
                <a:sym typeface="Arial"/>
              </a:rPr>
              <a:t>for details.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dirty="0">
                <a:ln>
                  <a:noFill/>
                </a:ln>
                <a:solidFill>
                  <a:srgbClr val="3B3B3B"/>
                </a:solidFill>
                <a:effectLst/>
                <a:uLnTx/>
                <a:uFillTx/>
                <a:latin typeface="Calibri" panose="020F0502020204030204" pitchFamily="34" charset="0"/>
                <a:ea typeface="Calibri" panose="020F0502020204030204" pitchFamily="34" charset="0"/>
                <a:cs typeface="Calibri" panose="020F0502020204030204" pitchFamily="34" charset="0"/>
                <a:sym typeface="Arial"/>
              </a:rPr>
              <a:t>NEW in 2026: $0 copay for Urgent Virtual Care</a:t>
            </a: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1" name="TextBox 20">
            <a:extLst>
              <a:ext uri="{FF2B5EF4-FFF2-40B4-BE49-F238E27FC236}">
                <a16:creationId xmlns:a16="http://schemas.microsoft.com/office/drawing/2014/main" id="{73C64818-3B44-46AF-7137-78B888A78BB5}"/>
              </a:ext>
            </a:extLst>
          </p:cNvPr>
          <p:cNvSpPr txBox="1"/>
          <p:nvPr/>
        </p:nvSpPr>
        <p:spPr>
          <a:xfrm>
            <a:off x="1139419" y="4441060"/>
            <a:ext cx="4880380" cy="54386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67"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The new and improved CHPW Virtual Care mobile app is now live! You can find it on </a:t>
            </a:r>
            <a:r>
              <a:rPr kumimoji="0" lang="en-US" sz="1467" b="0" i="0" u="none" strike="noStrike" kern="0" cap="none" spc="0" normalizeH="0" baseline="0" noProof="0" dirty="0">
                <a:ln>
                  <a:noFill/>
                </a:ln>
                <a:solidFill>
                  <a:srgbClr val="20759F"/>
                </a:solidFill>
                <a:effectLst/>
                <a:uLnTx/>
                <a:uFillTx/>
                <a:latin typeface="Calibri" panose="020F0502020204030204" pitchFamily="34" charset="0"/>
                <a:ea typeface="Calibri" panose="020F0502020204030204" pitchFamily="34" charset="0"/>
                <a:cs typeface="Calibri" panose="020F0502020204030204" pitchFamily="34" charset="0"/>
                <a:sym typeface="Arial"/>
                <a:hlinkClick r:id="rId4">
                  <a:extLst>
                    <a:ext uri="{A12FA001-AC4F-418D-AE19-62706E023703}">
                      <ahyp:hlinkClr xmlns:ahyp="http://schemas.microsoft.com/office/drawing/2018/hyperlinkcolor" val="tx"/>
                    </a:ext>
                  </a:extLst>
                </a:hlinkClick>
              </a:rPr>
              <a:t>Google Play</a:t>
            </a:r>
            <a:r>
              <a:rPr kumimoji="0" lang="en-US" sz="1467" b="0" i="0" u="none" strike="noStrike" kern="0" cap="none" spc="0" normalizeH="0" baseline="0" noProof="0" dirty="0">
                <a:ln>
                  <a:noFill/>
                </a:ln>
                <a:solidFill>
                  <a:srgbClr val="20759F"/>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r>
              <a:rPr kumimoji="0" lang="en-US" sz="1467"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or the </a:t>
            </a:r>
            <a:r>
              <a:rPr kumimoji="0" lang="en-US" sz="1467" b="0" i="0" u="none" strike="noStrike" kern="0" cap="none" spc="0" normalizeH="0" baseline="0" noProof="0" dirty="0">
                <a:ln>
                  <a:noFill/>
                </a:ln>
                <a:solidFill>
                  <a:srgbClr val="20759F"/>
                </a:solidFill>
                <a:effectLst/>
                <a:uLnTx/>
                <a:uFillTx/>
                <a:latin typeface="Calibri" panose="020F0502020204030204" pitchFamily="34" charset="0"/>
                <a:ea typeface="Calibri" panose="020F0502020204030204" pitchFamily="34" charset="0"/>
                <a:cs typeface="Calibri" panose="020F0502020204030204" pitchFamily="34" charset="0"/>
                <a:sym typeface="Arial"/>
                <a:hlinkClick r:id="rId5">
                  <a:extLst>
                    <a:ext uri="{A12FA001-AC4F-418D-AE19-62706E023703}">
                      <ahyp:hlinkClr xmlns:ahyp="http://schemas.microsoft.com/office/drawing/2018/hyperlinkcolor" val="tx"/>
                    </a:ext>
                  </a:extLst>
                </a:hlinkClick>
              </a:rPr>
              <a:t>Apple App Store</a:t>
            </a:r>
            <a:r>
              <a:rPr kumimoji="0" lang="en-US" sz="1467"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a:t>
            </a:r>
          </a:p>
        </p:txBody>
      </p:sp>
      <p:pic>
        <p:nvPicPr>
          <p:cNvPr id="17" name="Picture 16">
            <a:extLst>
              <a:ext uri="{FF2B5EF4-FFF2-40B4-BE49-F238E27FC236}">
                <a16:creationId xmlns:a16="http://schemas.microsoft.com/office/drawing/2014/main" id="{CACA1197-C3AA-16D8-2123-9045BF57B5CB}"/>
              </a:ext>
            </a:extLst>
          </p:cNvPr>
          <p:cNvPicPr>
            <a:picLocks noChangeAspect="1"/>
          </p:cNvPicPr>
          <p:nvPr/>
        </p:nvPicPr>
        <p:blipFill>
          <a:blip r:embed="rId6"/>
          <a:stretch>
            <a:fillRect/>
          </a:stretch>
        </p:blipFill>
        <p:spPr>
          <a:xfrm>
            <a:off x="530893" y="2337438"/>
            <a:ext cx="495704" cy="537892"/>
          </a:xfrm>
          <a:prstGeom prst="rect">
            <a:avLst/>
          </a:prstGeom>
        </p:spPr>
      </p:pic>
      <p:pic>
        <p:nvPicPr>
          <p:cNvPr id="19" name="Picture 18">
            <a:extLst>
              <a:ext uri="{FF2B5EF4-FFF2-40B4-BE49-F238E27FC236}">
                <a16:creationId xmlns:a16="http://schemas.microsoft.com/office/drawing/2014/main" id="{71BFBC5E-10F8-3DD1-97E5-F7515FA0EB43}"/>
              </a:ext>
            </a:extLst>
          </p:cNvPr>
          <p:cNvPicPr>
            <a:picLocks noChangeAspect="1"/>
          </p:cNvPicPr>
          <p:nvPr/>
        </p:nvPicPr>
        <p:blipFill>
          <a:blip r:embed="rId7"/>
          <a:stretch>
            <a:fillRect/>
          </a:stretch>
        </p:blipFill>
        <p:spPr>
          <a:xfrm>
            <a:off x="505494" y="4496315"/>
            <a:ext cx="527345" cy="453517"/>
          </a:xfrm>
          <a:prstGeom prst="rect">
            <a:avLst/>
          </a:prstGeom>
        </p:spPr>
      </p:pic>
    </p:spTree>
    <p:extLst>
      <p:ext uri="{BB962C8B-B14F-4D97-AF65-F5344CB8AC3E}">
        <p14:creationId xmlns:p14="http://schemas.microsoft.com/office/powerpoint/2010/main" val="908071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00C79-4876-C32E-302B-3AEE872E4D6B}"/>
              </a:ext>
            </a:extLst>
          </p:cNvPr>
          <p:cNvSpPr>
            <a:spLocks noGrp="1"/>
          </p:cNvSpPr>
          <p:nvPr>
            <p:ph type="title"/>
          </p:nvPr>
        </p:nvSpPr>
        <p:spPr/>
        <p:txBody>
          <a:bodyPr>
            <a:normAutofit/>
          </a:bodyPr>
          <a:lstStyle/>
          <a:p>
            <a:r>
              <a:rPr lang="en-US" dirty="0"/>
              <a:t>CHPW Virtual Care</a:t>
            </a:r>
          </a:p>
        </p:txBody>
      </p:sp>
      <p:graphicFrame>
        <p:nvGraphicFramePr>
          <p:cNvPr id="7" name="Content Placeholder 2">
            <a:extLst>
              <a:ext uri="{FF2B5EF4-FFF2-40B4-BE49-F238E27FC236}">
                <a16:creationId xmlns:a16="http://schemas.microsoft.com/office/drawing/2014/main" id="{337130B6-472E-0C52-51EF-9D82666895D2}"/>
              </a:ext>
            </a:extLst>
          </p:cNvPr>
          <p:cNvGraphicFramePr>
            <a:graphicFrameLocks noGrp="1"/>
          </p:cNvGraphicFramePr>
          <p:nvPr>
            <p:ph sz="half" idx="2"/>
            <p:extLst>
              <p:ext uri="{D42A27DB-BD31-4B8C-83A1-F6EECF244321}">
                <p14:modId xmlns:p14="http://schemas.microsoft.com/office/powerpoint/2010/main" val="2081563448"/>
              </p:ext>
            </p:extLst>
          </p:nvPr>
        </p:nvGraphicFramePr>
        <p:xfrm>
          <a:off x="538163" y="1270636"/>
          <a:ext cx="11085512" cy="4530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B9300511-BA68-88CB-C100-D49975E7125E}"/>
              </a:ext>
            </a:extLst>
          </p:cNvPr>
          <p:cNvSpPr>
            <a:spLocks noGrp="1"/>
          </p:cNvSpPr>
          <p:nvPr>
            <p:ph type="sldNum" sz="quarter" idx="12"/>
          </p:nvPr>
        </p:nvSpPr>
        <p:spPr/>
        <p:txBody>
          <a:bodyPr>
            <a:normAutofit/>
          </a:bodyPr>
          <a:lstStyle/>
          <a:p>
            <a:pPr>
              <a:spcAft>
                <a:spcPts val="600"/>
              </a:spcAft>
            </a:pPr>
            <a:fld id="{E713CAD7-2F77-4927-A57F-7B2297346091}" type="slidenum">
              <a:rPr lang="en-US" smtClean="0"/>
              <a:pPr>
                <a:spcAft>
                  <a:spcPts val="600"/>
                </a:spcAft>
              </a:pPr>
              <a:t>12</a:t>
            </a:fld>
            <a:endParaRPr lang="en-US"/>
          </a:p>
        </p:txBody>
      </p:sp>
    </p:spTree>
    <p:extLst>
      <p:ext uri="{BB962C8B-B14F-4D97-AF65-F5344CB8AC3E}">
        <p14:creationId xmlns:p14="http://schemas.microsoft.com/office/powerpoint/2010/main" val="2185179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1EA19D9-2FBE-B5A2-874B-A47A2583DC78}"/>
              </a:ext>
            </a:extLst>
          </p:cNvPr>
          <p:cNvSpPr txBox="1"/>
          <p:nvPr/>
        </p:nvSpPr>
        <p:spPr>
          <a:xfrm>
            <a:off x="508933" y="5336782"/>
            <a:ext cx="3793581" cy="369332"/>
          </a:xfrm>
          <a:prstGeom prst="rect">
            <a:avLst/>
          </a:prstGeom>
          <a:noFill/>
        </p:spPr>
        <p:txBody>
          <a:bodyPr wrap="square" rtlCol="0">
            <a:spAutoFit/>
          </a:bodyPr>
          <a:lstStyle/>
          <a:p>
            <a:pPr marL="0" marR="0" lvl="0" indent="0" algn="l" defTabSz="914424"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194971"/>
                </a:solidFill>
                <a:effectLst/>
                <a:uLnTx/>
                <a:uFillTx/>
                <a:latin typeface="Arial"/>
                <a:ea typeface="+mn-ea"/>
                <a:cs typeface="Arial"/>
                <a:sym typeface="Arial"/>
              </a:rPr>
              <a:t>See more at: chpw.org/</a:t>
            </a:r>
            <a:r>
              <a:rPr kumimoji="0" lang="en-US" sz="1800" b="0" i="1" u="none" strike="noStrike" kern="1200" cap="none" spc="0" normalizeH="0" baseline="0" noProof="0" dirty="0" err="1">
                <a:ln>
                  <a:noFill/>
                </a:ln>
                <a:solidFill>
                  <a:srgbClr val="194971"/>
                </a:solidFill>
                <a:effectLst/>
                <a:uLnTx/>
                <a:uFillTx/>
                <a:latin typeface="Arial"/>
                <a:ea typeface="+mn-ea"/>
                <a:cs typeface="Arial"/>
                <a:sym typeface="Arial"/>
              </a:rPr>
              <a:t>benefitsplus</a:t>
            </a:r>
            <a:endParaRPr kumimoji="0" lang="en-US" sz="1800" b="0" i="1" u="none" strike="noStrike" kern="1200" cap="none" spc="0" normalizeH="0" baseline="0" noProof="0" dirty="0">
              <a:ln>
                <a:noFill/>
              </a:ln>
              <a:solidFill>
                <a:srgbClr val="194971"/>
              </a:solidFill>
              <a:effectLst/>
              <a:uLnTx/>
              <a:uFillTx/>
              <a:latin typeface="Arial"/>
              <a:ea typeface="+mn-ea"/>
              <a:cs typeface="Arial"/>
              <a:sym typeface="Arial"/>
            </a:endParaRPr>
          </a:p>
        </p:txBody>
      </p:sp>
      <p:sp>
        <p:nvSpPr>
          <p:cNvPr id="8" name="TextBox 13">
            <a:extLst>
              <a:ext uri="{FF2B5EF4-FFF2-40B4-BE49-F238E27FC236}">
                <a16:creationId xmlns:a16="http://schemas.microsoft.com/office/drawing/2014/main" id="{91210C8D-C989-5453-E429-284D7FC35C61}"/>
              </a:ext>
            </a:extLst>
          </p:cNvPr>
          <p:cNvSpPr txBox="1"/>
          <p:nvPr/>
        </p:nvSpPr>
        <p:spPr>
          <a:xfrm>
            <a:off x="508933" y="701637"/>
            <a:ext cx="4545668" cy="1354217"/>
          </a:xfrm>
          <a:prstGeom prst="rect">
            <a:avLst/>
          </a:prstGeom>
        </p:spPr>
        <p:txBody>
          <a:bodyPr wrap="square" lIns="0" tIns="0" rIns="0" bIns="0" rtlCol="0" anchor="t">
            <a:spAutoFit/>
          </a:bodyPr>
          <a:lstStyle/>
          <a:p>
            <a:pPr marL="0" marR="0" lvl="0" indent="0" algn="l" defTabSz="609615"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194971"/>
                </a:solidFill>
                <a:effectLst/>
                <a:uLnTx/>
                <a:uFillTx/>
                <a:latin typeface="Arial"/>
                <a:ea typeface="+mn-ea"/>
                <a:cs typeface="Arial"/>
                <a:sym typeface="Arial"/>
              </a:rPr>
              <a:t>CHPW Apple Health</a:t>
            </a:r>
          </a:p>
        </p:txBody>
      </p:sp>
      <p:sp>
        <p:nvSpPr>
          <p:cNvPr id="12" name="TextBox 11">
            <a:extLst>
              <a:ext uri="{FF2B5EF4-FFF2-40B4-BE49-F238E27FC236}">
                <a16:creationId xmlns:a16="http://schemas.microsoft.com/office/drawing/2014/main" id="{A013C1FE-EDB5-265B-CD36-EBAB345DA96C}"/>
              </a:ext>
            </a:extLst>
          </p:cNvPr>
          <p:cNvSpPr txBox="1"/>
          <p:nvPr/>
        </p:nvSpPr>
        <p:spPr>
          <a:xfrm>
            <a:off x="508933" y="2936557"/>
            <a:ext cx="4479721" cy="1241622"/>
          </a:xfrm>
          <a:prstGeom prst="rect">
            <a:avLst/>
          </a:prstGeom>
          <a:solidFill>
            <a:schemeClr val="bg1"/>
          </a:solidFill>
        </p:spPr>
        <p:txBody>
          <a:bodyPr wrap="square">
            <a:spAutoFit/>
          </a:bodyPr>
          <a:lstStyle/>
          <a:p>
            <a:pPr marL="0" marR="0" lvl="0" indent="0" algn="l" defTabSz="1219170" rtl="0" eaLnBrk="1" fontAlgn="base"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lumMod val="65000"/>
                    <a:lumOff val="35000"/>
                  </a:srgbClr>
                </a:solidFill>
                <a:effectLst/>
                <a:uLnTx/>
                <a:uFillTx/>
                <a:latin typeface="Arial"/>
                <a:ea typeface="+mn-ea"/>
                <a:cs typeface="Arial"/>
                <a:sym typeface="Arial"/>
              </a:rPr>
              <a:t>Staying healthy is an important goal for you and your family. CHPW Apple Health members get extra programs and benefits that cost $0.</a:t>
            </a:r>
          </a:p>
        </p:txBody>
      </p:sp>
      <p:pic>
        <p:nvPicPr>
          <p:cNvPr id="4" name="Picture 3">
            <a:extLst>
              <a:ext uri="{FF2B5EF4-FFF2-40B4-BE49-F238E27FC236}">
                <a16:creationId xmlns:a16="http://schemas.microsoft.com/office/drawing/2014/main" id="{8F79035B-6435-5172-2AD3-983F3AA0995B}"/>
              </a:ext>
            </a:extLst>
          </p:cNvPr>
          <p:cNvPicPr>
            <a:picLocks noChangeAspect="1"/>
          </p:cNvPicPr>
          <p:nvPr/>
        </p:nvPicPr>
        <p:blipFill>
          <a:blip r:embed="rId2"/>
          <a:stretch>
            <a:fillRect/>
          </a:stretch>
        </p:blipFill>
        <p:spPr>
          <a:xfrm>
            <a:off x="5167333" y="400110"/>
            <a:ext cx="7024667" cy="5403149"/>
          </a:xfrm>
          <a:prstGeom prst="rect">
            <a:avLst/>
          </a:prstGeom>
        </p:spPr>
      </p:pic>
    </p:spTree>
    <p:extLst>
      <p:ext uri="{BB962C8B-B14F-4D97-AF65-F5344CB8AC3E}">
        <p14:creationId xmlns:p14="http://schemas.microsoft.com/office/powerpoint/2010/main" val="1765795667"/>
      </p:ext>
    </p:extLst>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D83C6-E2BD-5ED8-9B38-643B50BE6080}"/>
              </a:ext>
            </a:extLst>
          </p:cNvPr>
          <p:cNvSpPr>
            <a:spLocks noGrp="1"/>
          </p:cNvSpPr>
          <p:nvPr>
            <p:ph type="title" idx="4294967295"/>
          </p:nvPr>
        </p:nvSpPr>
        <p:spPr>
          <a:xfrm>
            <a:off x="458465" y="350521"/>
            <a:ext cx="6625799" cy="551860"/>
          </a:xfrm>
        </p:spPr>
        <p:txBody>
          <a:bodyPr>
            <a:noAutofit/>
          </a:bodyPr>
          <a:lstStyle/>
          <a:p>
            <a:r>
              <a:rPr lang="en-US" sz="3600" dirty="0">
                <a:solidFill>
                  <a:srgbClr val="194971"/>
                </a:solidFill>
                <a:latin typeface="Calibri" panose="020F0502020204030204" pitchFamily="34" charset="0"/>
                <a:cs typeface="Calibri" panose="020F0502020204030204" pitchFamily="34" charset="0"/>
              </a:rPr>
              <a:t>CHPW </a:t>
            </a:r>
            <a:r>
              <a:rPr lang="en-US" sz="3600" dirty="0" err="1">
                <a:solidFill>
                  <a:srgbClr val="194971"/>
                </a:solidFill>
                <a:latin typeface="Calibri" panose="020F0502020204030204" pitchFamily="34" charset="0"/>
                <a:cs typeface="Calibri" panose="020F0502020204030204" pitchFamily="34" charset="0"/>
              </a:rPr>
              <a:t>MemberFirst</a:t>
            </a:r>
            <a:r>
              <a:rPr lang="en-US" sz="3600" dirty="0">
                <a:solidFill>
                  <a:srgbClr val="194971"/>
                </a:solidFill>
                <a:latin typeface="Calibri" panose="020F0502020204030204" pitchFamily="34" charset="0"/>
                <a:cs typeface="Calibri" panose="020F0502020204030204" pitchFamily="34" charset="0"/>
              </a:rPr>
              <a:t>™ Rewards</a:t>
            </a:r>
          </a:p>
        </p:txBody>
      </p:sp>
      <p:sp>
        <p:nvSpPr>
          <p:cNvPr id="10" name="TextBox 9">
            <a:extLst>
              <a:ext uri="{FF2B5EF4-FFF2-40B4-BE49-F238E27FC236}">
                <a16:creationId xmlns:a16="http://schemas.microsoft.com/office/drawing/2014/main" id="{EB5779B1-50F4-ADDD-30C1-D748A42E74F2}"/>
              </a:ext>
            </a:extLst>
          </p:cNvPr>
          <p:cNvSpPr txBox="1"/>
          <p:nvPr/>
        </p:nvSpPr>
        <p:spPr>
          <a:xfrm>
            <a:off x="506457" y="2606640"/>
            <a:ext cx="4153819" cy="1323439"/>
          </a:xfrm>
          <a:prstGeom prst="rect">
            <a:avLst/>
          </a:prstGeom>
          <a:noFill/>
        </p:spPr>
        <p:txBody>
          <a:bodyPr wrap="square" rtlCol="0">
            <a:spAutoFit/>
          </a:bodyPr>
          <a:lstStyle/>
          <a:p>
            <a:pPr marL="285744" marR="0" lvl="0" indent="-285744" algn="l" defTabSz="1219170" rtl="0" eaLnBrk="1" fontAlgn="auto" latinLnBrk="0" hangingPunct="1">
              <a:lnSpc>
                <a:spcPct val="100000"/>
              </a:lnSpc>
              <a:spcBef>
                <a:spcPts val="0"/>
              </a:spcBef>
              <a:spcAft>
                <a:spcPts val="600"/>
              </a:spcAft>
              <a:buClr>
                <a:srgbClr val="000000"/>
              </a:buClr>
              <a:buSzTx/>
              <a:buFont typeface="Courier New" panose="02070309020205020404" pitchFamily="49" charset="0"/>
              <a:buChar char="o"/>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Open Sans" panose="020B0606030504020204" pitchFamily="34" charset="0"/>
                <a:cs typeface="Calibri" panose="020F0502020204030204" pitchFamily="34" charset="0"/>
                <a:sym typeface="Arial"/>
              </a:rPr>
              <a:t>Gift card rewards for completing preventive health screenings or tests</a:t>
            </a:r>
          </a:p>
          <a:p>
            <a:pPr marL="285744" marR="0" lvl="0" indent="-285744" algn="l" defTabSz="1219170" rtl="0" eaLnBrk="1" fontAlgn="auto" latinLnBrk="0" hangingPunct="1">
              <a:lnSpc>
                <a:spcPct val="100000"/>
              </a:lnSpc>
              <a:spcBef>
                <a:spcPts val="0"/>
              </a:spcBef>
              <a:spcAft>
                <a:spcPts val="600"/>
              </a:spcAft>
              <a:buClr>
                <a:srgbClr val="000000"/>
              </a:buClr>
              <a:buSzTx/>
              <a:buFont typeface="Courier New" panose="02070309020205020404" pitchFamily="49" charset="0"/>
              <a:buChar char="o"/>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Open Sans" panose="020B0606030504020204" pitchFamily="34" charset="0"/>
                <a:cs typeface="Calibri" panose="020F0502020204030204" pitchFamily="34" charset="0"/>
                <a:sym typeface="Arial"/>
              </a:rPr>
              <a:t>Claim rewards online</a:t>
            </a:r>
          </a:p>
          <a:p>
            <a:pPr marL="285744" marR="0" lvl="0" indent="-285744" algn="l" defTabSz="1219170" rtl="0" eaLnBrk="1" fontAlgn="auto" latinLnBrk="0" hangingPunct="1">
              <a:lnSpc>
                <a:spcPct val="100000"/>
              </a:lnSpc>
              <a:spcBef>
                <a:spcPts val="0"/>
              </a:spcBef>
              <a:spcAft>
                <a:spcPts val="600"/>
              </a:spcAft>
              <a:buClr>
                <a:srgbClr val="000000"/>
              </a:buClr>
              <a:buSzTx/>
              <a:buFont typeface="Courier New" panose="02070309020205020404" pitchFamily="49" charset="0"/>
              <a:buChar char="o"/>
              <a:tabLst/>
              <a:defRPr/>
            </a:pPr>
            <a:r>
              <a:rPr kumimoji="0" lang="en-US" sz="1400" b="0" i="0" u="none" strike="noStrike" kern="0" cap="none" spc="0" normalizeH="0" baseline="0" noProof="0" dirty="0">
                <a:ln>
                  <a:noFill/>
                </a:ln>
                <a:solidFill>
                  <a:srgbClr val="313131"/>
                </a:solidFill>
                <a:effectLst/>
                <a:uLnTx/>
                <a:uFillTx/>
                <a:latin typeface="Calibri" panose="020F0502020204030204" pitchFamily="34" charset="0"/>
                <a:ea typeface="Open Sans" panose="020B0606030504020204" pitchFamily="34" charset="0"/>
                <a:cs typeface="Calibri" panose="020F0502020204030204" pitchFamily="34" charset="0"/>
                <a:sym typeface="Arial"/>
              </a:rPr>
              <a:t>Choose </a:t>
            </a:r>
            <a:r>
              <a:rPr kumimoji="0" lang="en-US" sz="1400" b="1" i="0" u="none" strike="noStrike" kern="0" cap="none" spc="0" normalizeH="0" baseline="0" noProof="0" dirty="0">
                <a:ln>
                  <a:noFill/>
                </a:ln>
                <a:solidFill>
                  <a:srgbClr val="313131"/>
                </a:solidFill>
                <a:effectLst/>
                <a:uLnTx/>
                <a:uFillTx/>
                <a:latin typeface="Calibri" panose="020F0502020204030204" pitchFamily="34" charset="0"/>
                <a:ea typeface="Open Sans" panose="020B0606030504020204" pitchFamily="34" charset="0"/>
                <a:cs typeface="Calibri" panose="020F0502020204030204" pitchFamily="34" charset="0"/>
                <a:sym typeface="Arial"/>
              </a:rPr>
              <a:t>gift cards </a:t>
            </a:r>
            <a:r>
              <a:rPr kumimoji="0" lang="en-US" sz="1400" b="0" i="0" u="none" strike="noStrike" kern="0" cap="none" spc="0" normalizeH="0" baseline="0" noProof="0" dirty="0">
                <a:ln>
                  <a:noFill/>
                </a:ln>
                <a:solidFill>
                  <a:srgbClr val="313131"/>
                </a:solidFill>
                <a:effectLst/>
                <a:uLnTx/>
                <a:uFillTx/>
                <a:latin typeface="Calibri" panose="020F0502020204030204" pitchFamily="34" charset="0"/>
                <a:ea typeface="Open Sans" panose="020B0606030504020204" pitchFamily="34" charset="0"/>
                <a:cs typeface="Calibri" panose="020F0502020204030204" pitchFamily="34" charset="0"/>
                <a:sym typeface="Arial"/>
              </a:rPr>
              <a:t>from</a:t>
            </a:r>
            <a:r>
              <a:rPr kumimoji="0" lang="en-US" sz="1400" b="1" i="0" u="none" strike="noStrike" kern="0" cap="none" spc="0" normalizeH="0" baseline="0" noProof="0" dirty="0">
                <a:ln>
                  <a:noFill/>
                </a:ln>
                <a:solidFill>
                  <a:srgbClr val="313131"/>
                </a:solidFill>
                <a:effectLst/>
                <a:uLnTx/>
                <a:uFillTx/>
                <a:latin typeface="Calibri" panose="020F0502020204030204" pitchFamily="34" charset="0"/>
                <a:ea typeface="Open Sans" panose="020B0606030504020204" pitchFamily="34" charset="0"/>
                <a:cs typeface="Calibri" panose="020F0502020204030204" pitchFamily="34" charset="0"/>
                <a:sym typeface="Arial"/>
              </a:rPr>
              <a:t> Amazon, Safeway/ Albertsons, or Target</a:t>
            </a:r>
            <a:r>
              <a:rPr kumimoji="0" lang="en-US" sz="1400" b="0" i="0" u="none" strike="noStrike" kern="0" cap="none" spc="0" normalizeH="0" baseline="0" noProof="0" dirty="0">
                <a:ln>
                  <a:noFill/>
                </a:ln>
                <a:solidFill>
                  <a:srgbClr val="313131"/>
                </a:solidFill>
                <a:effectLst/>
                <a:uLnTx/>
                <a:uFillTx/>
                <a:latin typeface="Calibri" panose="020F0502020204030204" pitchFamily="34" charset="0"/>
                <a:ea typeface="Open Sans" panose="020B0606030504020204" pitchFamily="34" charset="0"/>
                <a:cs typeface="Calibri" panose="020F0502020204030204" pitchFamily="34" charset="0"/>
                <a:sym typeface="Arial"/>
              </a:rPr>
              <a:t>.</a:t>
            </a:r>
          </a:p>
        </p:txBody>
      </p:sp>
      <p:sp>
        <p:nvSpPr>
          <p:cNvPr id="6" name="Rectangle 5">
            <a:extLst>
              <a:ext uri="{FF2B5EF4-FFF2-40B4-BE49-F238E27FC236}">
                <a16:creationId xmlns:a16="http://schemas.microsoft.com/office/drawing/2014/main" id="{E99B4F95-4D48-2A36-F8F7-A11B122934CA}"/>
              </a:ext>
            </a:extLst>
          </p:cNvPr>
          <p:cNvSpPr/>
          <p:nvPr/>
        </p:nvSpPr>
        <p:spPr>
          <a:xfrm>
            <a:off x="5096809" y="4392650"/>
            <a:ext cx="3133739" cy="1392665"/>
          </a:xfrm>
          <a:prstGeom prst="rect">
            <a:avLst/>
          </a:prstGeom>
          <a:solidFill>
            <a:srgbClr val="D8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8" name="Rectangle 7">
            <a:extLst>
              <a:ext uri="{FF2B5EF4-FFF2-40B4-BE49-F238E27FC236}">
                <a16:creationId xmlns:a16="http://schemas.microsoft.com/office/drawing/2014/main" id="{05321B5D-907E-3A82-79B3-7FE678572591}"/>
              </a:ext>
            </a:extLst>
          </p:cNvPr>
          <p:cNvSpPr/>
          <p:nvPr/>
        </p:nvSpPr>
        <p:spPr>
          <a:xfrm>
            <a:off x="5096809" y="3007057"/>
            <a:ext cx="3133739" cy="139266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srgbClr val="00B0F0"/>
              </a:solidFill>
              <a:effectLst/>
              <a:uLnTx/>
              <a:uFillTx/>
              <a:latin typeface="Calibri" panose="020F0502020204030204"/>
              <a:ea typeface="+mn-ea"/>
              <a:cs typeface="+mn-cs"/>
              <a:sym typeface="Arial"/>
            </a:endParaRPr>
          </a:p>
        </p:txBody>
      </p:sp>
      <p:sp>
        <p:nvSpPr>
          <p:cNvPr id="9" name="Rectangle 8">
            <a:extLst>
              <a:ext uri="{FF2B5EF4-FFF2-40B4-BE49-F238E27FC236}">
                <a16:creationId xmlns:a16="http://schemas.microsoft.com/office/drawing/2014/main" id="{29DCEA22-C733-C0A5-FC6D-049D7CBC24EC}"/>
              </a:ext>
            </a:extLst>
          </p:cNvPr>
          <p:cNvSpPr/>
          <p:nvPr/>
        </p:nvSpPr>
        <p:spPr>
          <a:xfrm>
            <a:off x="5096809" y="1621462"/>
            <a:ext cx="3133739" cy="1392665"/>
          </a:xfrm>
          <a:prstGeom prst="rect">
            <a:avLst/>
          </a:prstGeom>
          <a:solidFill>
            <a:srgbClr val="F582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11" name="TextBox 10">
            <a:extLst>
              <a:ext uri="{FF2B5EF4-FFF2-40B4-BE49-F238E27FC236}">
                <a16:creationId xmlns:a16="http://schemas.microsoft.com/office/drawing/2014/main" id="{432140AA-AD26-7E98-9477-95A90F448CD5}"/>
              </a:ext>
            </a:extLst>
          </p:cNvPr>
          <p:cNvSpPr txBox="1"/>
          <p:nvPr/>
        </p:nvSpPr>
        <p:spPr>
          <a:xfrm>
            <a:off x="5233378" y="1871108"/>
            <a:ext cx="2643919" cy="307777"/>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1200" cap="none" spc="0" normalizeH="0" baseline="0" noProof="0">
                <a:ln>
                  <a:noFill/>
                </a:ln>
                <a:solidFill>
                  <a:srgbClr val="FFFFFF"/>
                </a:solidFill>
                <a:effectLst/>
                <a:uLnTx/>
                <a:uFillTx/>
                <a:latin typeface="Calibri"/>
                <a:ea typeface="Calibri"/>
                <a:cs typeface="Times New Roman"/>
                <a:sym typeface="Arial"/>
              </a:rPr>
              <a:t>Breast Cancer Screening </a:t>
            </a:r>
            <a:endParaRPr kumimoji="0" lang="en-US" sz="14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4" name="TextBox 13">
            <a:extLst>
              <a:ext uri="{FF2B5EF4-FFF2-40B4-BE49-F238E27FC236}">
                <a16:creationId xmlns:a16="http://schemas.microsoft.com/office/drawing/2014/main" id="{6EB50236-4800-49A0-073A-DA1B1BE94DDC}"/>
              </a:ext>
            </a:extLst>
          </p:cNvPr>
          <p:cNvSpPr txBox="1"/>
          <p:nvPr/>
        </p:nvSpPr>
        <p:spPr>
          <a:xfrm>
            <a:off x="5741395" y="2246717"/>
            <a:ext cx="809837" cy="584775"/>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sym typeface="Arial"/>
              </a:rPr>
              <a:t>$50</a:t>
            </a:r>
          </a:p>
        </p:txBody>
      </p:sp>
      <p:cxnSp>
        <p:nvCxnSpPr>
          <p:cNvPr id="16" name="Straight Connector 15">
            <a:extLst>
              <a:ext uri="{FF2B5EF4-FFF2-40B4-BE49-F238E27FC236}">
                <a16:creationId xmlns:a16="http://schemas.microsoft.com/office/drawing/2014/main" id="{2FC6DB52-9D37-43EE-DBF9-19DD6B66CF41}"/>
              </a:ext>
            </a:extLst>
          </p:cNvPr>
          <p:cNvCxnSpPr>
            <a:cxnSpLocks/>
          </p:cNvCxnSpPr>
          <p:nvPr/>
        </p:nvCxnSpPr>
        <p:spPr>
          <a:xfrm>
            <a:off x="5341981" y="2209660"/>
            <a:ext cx="2293259" cy="0"/>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B74D8C1-0E11-DADF-7CB9-B7D8AABC3344}"/>
              </a:ext>
            </a:extLst>
          </p:cNvPr>
          <p:cNvSpPr txBox="1"/>
          <p:nvPr/>
        </p:nvSpPr>
        <p:spPr>
          <a:xfrm>
            <a:off x="5157983" y="3188586"/>
            <a:ext cx="2950363" cy="400110"/>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1200" cap="none" spc="0" normalizeH="0" baseline="0" noProof="0">
                <a:ln>
                  <a:noFill/>
                </a:ln>
                <a:solidFill>
                  <a:srgbClr val="FFFFFF"/>
                </a:solidFill>
                <a:effectLst/>
                <a:uLnTx/>
                <a:uFillTx/>
                <a:latin typeface="Calibri"/>
                <a:ea typeface="Calibri"/>
                <a:cs typeface="Times New Roman"/>
                <a:sym typeface="Arial"/>
              </a:rPr>
              <a:t>Colorectal Cancer </a:t>
            </a:r>
            <a:r>
              <a:rPr kumimoji="0" lang="en-US" sz="2000" b="1" i="0" u="none" strike="noStrike" kern="1200" cap="none" spc="0" normalizeH="0" baseline="0" noProof="0">
                <a:ln>
                  <a:noFill/>
                </a:ln>
                <a:solidFill>
                  <a:srgbClr val="FFFFFF"/>
                </a:solidFill>
                <a:effectLst/>
                <a:uLnTx/>
                <a:uFillTx/>
                <a:latin typeface="Calibri"/>
                <a:ea typeface="Calibri"/>
                <a:cs typeface="Times New Roman"/>
                <a:sym typeface="Arial"/>
              </a:rPr>
              <a:t>Screening</a:t>
            </a:r>
            <a:r>
              <a:rPr kumimoji="0" lang="en-US" sz="1400" b="1" i="0" u="none" strike="noStrike" kern="1200" cap="none" spc="0" normalizeH="0" baseline="0" noProof="0">
                <a:ln>
                  <a:noFill/>
                </a:ln>
                <a:solidFill>
                  <a:srgbClr val="FFFFFF"/>
                </a:solidFill>
                <a:effectLst/>
                <a:uLnTx/>
                <a:uFillTx/>
                <a:latin typeface="Calibri"/>
                <a:ea typeface="Calibri"/>
                <a:cs typeface="Times New Roman"/>
                <a:sym typeface="Arial"/>
              </a:rPr>
              <a:t> </a:t>
            </a:r>
            <a:endParaRPr kumimoji="0" lang="en-US" sz="14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8" name="TextBox 17">
            <a:extLst>
              <a:ext uri="{FF2B5EF4-FFF2-40B4-BE49-F238E27FC236}">
                <a16:creationId xmlns:a16="http://schemas.microsoft.com/office/drawing/2014/main" id="{21A0C28F-069C-0BB1-CF63-50B1A9523CFB}"/>
              </a:ext>
            </a:extLst>
          </p:cNvPr>
          <p:cNvSpPr txBox="1"/>
          <p:nvPr/>
        </p:nvSpPr>
        <p:spPr>
          <a:xfrm>
            <a:off x="5675146" y="3618961"/>
            <a:ext cx="809837" cy="584775"/>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sym typeface="Arial"/>
              </a:rPr>
              <a:t>$25</a:t>
            </a:r>
          </a:p>
        </p:txBody>
      </p:sp>
      <p:cxnSp>
        <p:nvCxnSpPr>
          <p:cNvPr id="19" name="Straight Connector 18">
            <a:extLst>
              <a:ext uri="{FF2B5EF4-FFF2-40B4-BE49-F238E27FC236}">
                <a16:creationId xmlns:a16="http://schemas.microsoft.com/office/drawing/2014/main" id="{04A07AE5-2932-C0D5-8DC7-D2892B8E008B}"/>
              </a:ext>
            </a:extLst>
          </p:cNvPr>
          <p:cNvCxnSpPr>
            <a:cxnSpLocks/>
          </p:cNvCxnSpPr>
          <p:nvPr/>
        </p:nvCxnSpPr>
        <p:spPr>
          <a:xfrm>
            <a:off x="5266589" y="3563715"/>
            <a:ext cx="2743556" cy="0"/>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307EC4CF-0C77-A602-39D4-1BFBFEB614E5}"/>
              </a:ext>
            </a:extLst>
          </p:cNvPr>
          <p:cNvSpPr txBox="1"/>
          <p:nvPr/>
        </p:nvSpPr>
        <p:spPr>
          <a:xfrm>
            <a:off x="5181758" y="4601503"/>
            <a:ext cx="2643919" cy="307777"/>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1200" cap="none" spc="0" normalizeH="0" baseline="0" noProof="0">
                <a:ln>
                  <a:noFill/>
                </a:ln>
                <a:solidFill>
                  <a:srgbClr val="FFFFFF"/>
                </a:solidFill>
                <a:effectLst/>
                <a:uLnTx/>
                <a:uFillTx/>
                <a:latin typeface="Calibri"/>
                <a:ea typeface="Calibri"/>
                <a:cs typeface="Times New Roman"/>
                <a:sym typeface="Arial"/>
              </a:rPr>
              <a:t>Cervical Cancer Screening </a:t>
            </a:r>
            <a:endParaRPr kumimoji="0" lang="en-US" sz="14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5" name="TextBox 24">
            <a:extLst>
              <a:ext uri="{FF2B5EF4-FFF2-40B4-BE49-F238E27FC236}">
                <a16:creationId xmlns:a16="http://schemas.microsoft.com/office/drawing/2014/main" id="{ECA7FCBA-9B25-549E-9ABD-3B0A2B9E5139}"/>
              </a:ext>
            </a:extLst>
          </p:cNvPr>
          <p:cNvSpPr txBox="1"/>
          <p:nvPr/>
        </p:nvSpPr>
        <p:spPr>
          <a:xfrm>
            <a:off x="5698921" y="4977113"/>
            <a:ext cx="809837" cy="584775"/>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sym typeface="Arial"/>
              </a:rPr>
              <a:t>$50</a:t>
            </a:r>
          </a:p>
        </p:txBody>
      </p:sp>
      <p:cxnSp>
        <p:nvCxnSpPr>
          <p:cNvPr id="27" name="Straight Connector 26">
            <a:extLst>
              <a:ext uri="{FF2B5EF4-FFF2-40B4-BE49-F238E27FC236}">
                <a16:creationId xmlns:a16="http://schemas.microsoft.com/office/drawing/2014/main" id="{50E02CC0-FAC6-EB4A-D94F-026739299CFA}"/>
              </a:ext>
            </a:extLst>
          </p:cNvPr>
          <p:cNvCxnSpPr>
            <a:cxnSpLocks/>
          </p:cNvCxnSpPr>
          <p:nvPr/>
        </p:nvCxnSpPr>
        <p:spPr>
          <a:xfrm>
            <a:off x="5290131" y="4970835"/>
            <a:ext cx="2427173" cy="0"/>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0EAB215-6FBE-C198-185E-2B05962A52D4}"/>
              </a:ext>
            </a:extLst>
          </p:cNvPr>
          <p:cNvCxnSpPr>
            <a:cxnSpLocks/>
          </p:cNvCxnSpPr>
          <p:nvPr/>
        </p:nvCxnSpPr>
        <p:spPr>
          <a:xfrm>
            <a:off x="5096810" y="3014127"/>
            <a:ext cx="6625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3E4FA792-48F6-81AA-A5DA-A0BE9F3E460C}"/>
              </a:ext>
            </a:extLst>
          </p:cNvPr>
          <p:cNvGrpSpPr/>
          <p:nvPr/>
        </p:nvGrpSpPr>
        <p:grpSpPr>
          <a:xfrm>
            <a:off x="8205542" y="1841452"/>
            <a:ext cx="3116025" cy="884815"/>
            <a:chOff x="5252029" y="1804875"/>
            <a:chExt cx="3116025" cy="884814"/>
          </a:xfrm>
        </p:grpSpPr>
        <p:sp>
          <p:nvSpPr>
            <p:cNvPr id="30" name="TextBox 29">
              <a:extLst>
                <a:ext uri="{FF2B5EF4-FFF2-40B4-BE49-F238E27FC236}">
                  <a16:creationId xmlns:a16="http://schemas.microsoft.com/office/drawing/2014/main" id="{577E7068-461A-E846-AC4F-AA7CF38370D8}"/>
                </a:ext>
              </a:extLst>
            </p:cNvPr>
            <p:cNvSpPr txBox="1"/>
            <p:nvPr/>
          </p:nvSpPr>
          <p:spPr>
            <a:xfrm>
              <a:off x="5252029" y="1804875"/>
              <a:ext cx="1123719" cy="584774"/>
            </a:xfrm>
            <a:prstGeom prst="rect">
              <a:avLst/>
            </a:prstGeom>
            <a:noFill/>
          </p:spPr>
          <p:txBody>
            <a:bodyPr wrap="square">
              <a:spAutoFit/>
            </a:bodyPr>
            <a:lstStyle/>
            <a:p>
              <a:pPr marL="0" marR="0" lvl="0" indent="0" algn="ctr" defTabSz="1219170" rtl="0" eaLnBrk="1" fontAlgn="ctr" latinLnBrk="0" hangingPunct="1">
                <a:lnSpc>
                  <a:spcPct val="100000"/>
                </a:lnSpc>
                <a:spcBef>
                  <a:spcPts val="0"/>
                </a:spcBef>
                <a:spcAft>
                  <a:spcPts val="0"/>
                </a:spcAft>
                <a:buClr>
                  <a:srgbClr val="000000"/>
                </a:buClr>
                <a:buSzTx/>
                <a:buFontTx/>
                <a:buNone/>
                <a:tabLst/>
                <a:defRPr/>
              </a:pPr>
              <a:r>
                <a:rPr kumimoji="0" lang="en-US" sz="1600" b="0" i="0" u="none" strike="noStrike" kern="1200" cap="none" spc="0" normalizeH="0" baseline="0" noProof="0">
                  <a:ln>
                    <a:noFill/>
                  </a:ln>
                  <a:solidFill>
                    <a:srgbClr val="000000">
                      <a:lumMod val="50000"/>
                      <a:lumOff val="50000"/>
                    </a:srgbClr>
                  </a:solidFill>
                  <a:effectLst/>
                  <a:uLnTx/>
                  <a:uFillTx/>
                  <a:latin typeface="Calibri"/>
                  <a:ea typeface="+mn-ea"/>
                  <a:cs typeface="Arial"/>
                  <a:sym typeface="Arial"/>
                </a:rPr>
                <a:t>Apple Health</a:t>
              </a:r>
              <a:endParaRPr kumimoji="0" lang="en-US" sz="1400" b="0" i="0" u="none" strike="noStrike" kern="0" cap="none" spc="0" normalizeH="0" baseline="0" noProof="0">
                <a:ln>
                  <a:noFill/>
                </a:ln>
                <a:solidFill>
                  <a:srgbClr val="000000">
                    <a:lumMod val="50000"/>
                    <a:lumOff val="50000"/>
                  </a:srgbClr>
                </a:solidFill>
                <a:effectLst/>
                <a:uLnTx/>
                <a:uFillTx/>
                <a:latin typeface="Calibri"/>
                <a:ea typeface="+mn-ea"/>
                <a:cs typeface="Arial"/>
                <a:sym typeface="Arial"/>
              </a:endParaRPr>
            </a:p>
          </p:txBody>
        </p:sp>
        <p:sp>
          <p:nvSpPr>
            <p:cNvPr id="31" name="TextBox 30">
              <a:extLst>
                <a:ext uri="{FF2B5EF4-FFF2-40B4-BE49-F238E27FC236}">
                  <a16:creationId xmlns:a16="http://schemas.microsoft.com/office/drawing/2014/main" id="{79CC8F68-2B1F-A63F-4BE8-F1F6F7508512}"/>
                </a:ext>
              </a:extLst>
            </p:cNvPr>
            <p:cNvSpPr txBox="1"/>
            <p:nvPr/>
          </p:nvSpPr>
          <p:spPr>
            <a:xfrm>
              <a:off x="6098600" y="2019543"/>
              <a:ext cx="1123719" cy="338554"/>
            </a:xfrm>
            <a:prstGeom prst="rect">
              <a:avLst/>
            </a:prstGeom>
            <a:noFill/>
          </p:spPr>
          <p:txBody>
            <a:bodyPr wrap="square">
              <a:spAutoFit/>
            </a:bodyPr>
            <a:lstStyle/>
            <a:p>
              <a:pPr marL="0" marR="0" lvl="0" indent="0" algn="ctr" defTabSz="1219170" rtl="0" eaLnBrk="1" fontAlgn="ctr" latinLnBrk="0" hangingPunct="1">
                <a:lnSpc>
                  <a:spcPct val="100000"/>
                </a:lnSpc>
                <a:spcBef>
                  <a:spcPts val="0"/>
                </a:spcBef>
                <a:spcAft>
                  <a:spcPts val="0"/>
                </a:spcAft>
                <a:buClr>
                  <a:srgbClr val="000000"/>
                </a:buClr>
                <a:buSzTx/>
                <a:buFontTx/>
                <a:buNone/>
                <a:tabLst/>
                <a:defRPr/>
              </a:pPr>
              <a:r>
                <a:rPr kumimoji="0" lang="en-US" sz="1600" b="0" i="0" u="none" strike="noStrike" kern="1200" cap="none" spc="0" normalizeH="0" baseline="0" noProof="0">
                  <a:ln>
                    <a:noFill/>
                  </a:ln>
                  <a:solidFill>
                    <a:srgbClr val="000000">
                      <a:lumMod val="50000"/>
                      <a:lumOff val="50000"/>
                    </a:srgbClr>
                  </a:solidFill>
                  <a:effectLst/>
                  <a:uLnTx/>
                  <a:uFillTx/>
                  <a:latin typeface="Calibri"/>
                  <a:ea typeface="+mn-ea"/>
                  <a:cs typeface="Arial"/>
                  <a:sym typeface="Arial"/>
                </a:rPr>
                <a:t>Medicare</a:t>
              </a:r>
              <a:endParaRPr kumimoji="0" lang="en-US" sz="1400" b="0" i="0" u="none" strike="noStrike" kern="0" cap="none" spc="0" normalizeH="0" baseline="0" noProof="0">
                <a:ln>
                  <a:noFill/>
                </a:ln>
                <a:solidFill>
                  <a:srgbClr val="000000">
                    <a:lumMod val="50000"/>
                    <a:lumOff val="50000"/>
                  </a:srgbClr>
                </a:solidFill>
                <a:effectLst/>
                <a:uLnTx/>
                <a:uFillTx/>
                <a:latin typeface="Calibri"/>
                <a:ea typeface="+mn-ea"/>
                <a:cs typeface="Arial"/>
                <a:sym typeface="Arial"/>
              </a:endParaRPr>
            </a:p>
          </p:txBody>
        </p:sp>
        <p:sp>
          <p:nvSpPr>
            <p:cNvPr id="36" name="TextBox 35">
              <a:extLst>
                <a:ext uri="{FF2B5EF4-FFF2-40B4-BE49-F238E27FC236}">
                  <a16:creationId xmlns:a16="http://schemas.microsoft.com/office/drawing/2014/main" id="{A15265EE-128E-A5E3-6EC2-30DF275DC310}"/>
                </a:ext>
              </a:extLst>
            </p:cNvPr>
            <p:cNvSpPr txBox="1"/>
            <p:nvPr/>
          </p:nvSpPr>
          <p:spPr>
            <a:xfrm>
              <a:off x="6971666" y="1870348"/>
              <a:ext cx="1396388" cy="584774"/>
            </a:xfrm>
            <a:prstGeom prst="rect">
              <a:avLst/>
            </a:prstGeom>
            <a:noFill/>
          </p:spPr>
          <p:txBody>
            <a:bodyPr wrap="square" anchor="ctr">
              <a:spAutoFit/>
            </a:bodyPr>
            <a:lstStyle/>
            <a:p>
              <a:pPr marL="0" marR="0" lvl="0" indent="0" algn="ctr" defTabSz="1219170" rtl="0" eaLnBrk="1" fontAlgn="ctr" latinLnBrk="0" hangingPunct="1">
                <a:lnSpc>
                  <a:spcPct val="100000"/>
                </a:lnSpc>
                <a:spcBef>
                  <a:spcPts val="0"/>
                </a:spcBef>
                <a:spcAft>
                  <a:spcPts val="0"/>
                </a:spcAft>
                <a:buClr>
                  <a:srgbClr val="000000"/>
                </a:buClr>
                <a:buSzTx/>
                <a:buFontTx/>
                <a:buNone/>
                <a:tabLst/>
                <a:defRPr/>
              </a:pPr>
              <a:r>
                <a:rPr kumimoji="0" lang="en-US" sz="1600" b="0" i="0" u="none" strike="noStrike" kern="1200" cap="none" spc="0" normalizeH="0" baseline="0" noProof="0">
                  <a:ln>
                    <a:noFill/>
                  </a:ln>
                  <a:solidFill>
                    <a:srgbClr val="000000">
                      <a:lumMod val="50000"/>
                      <a:lumOff val="50000"/>
                    </a:srgbClr>
                  </a:solidFill>
                  <a:effectLst/>
                  <a:uLnTx/>
                  <a:uFillTx/>
                  <a:latin typeface="Calibri"/>
                  <a:ea typeface="+mn-ea"/>
                  <a:cs typeface="Arial"/>
                  <a:sym typeface="Arial"/>
                </a:rPr>
                <a:t>Cascade Select</a:t>
              </a:r>
              <a:endParaRPr kumimoji="0" lang="en-US" sz="1400" b="0" i="0" u="none" strike="noStrike" kern="0" cap="none" spc="0" normalizeH="0" baseline="0" noProof="0">
                <a:ln>
                  <a:noFill/>
                </a:ln>
                <a:solidFill>
                  <a:srgbClr val="000000">
                    <a:lumMod val="50000"/>
                    <a:lumOff val="50000"/>
                  </a:srgbClr>
                </a:solidFill>
                <a:effectLst/>
                <a:uLnTx/>
                <a:uFillTx/>
                <a:latin typeface="Calibri"/>
                <a:ea typeface="+mn-ea"/>
                <a:cs typeface="Arial"/>
                <a:sym typeface="Arial"/>
              </a:endParaRPr>
            </a:p>
          </p:txBody>
        </p:sp>
        <p:pic>
          <p:nvPicPr>
            <p:cNvPr id="42" name="Picture 41">
              <a:extLst>
                <a:ext uri="{FF2B5EF4-FFF2-40B4-BE49-F238E27FC236}">
                  <a16:creationId xmlns:a16="http://schemas.microsoft.com/office/drawing/2014/main" id="{FCD23E37-B933-5AAC-5C91-A3786D475137}"/>
                </a:ext>
              </a:extLst>
            </p:cNvPr>
            <p:cNvPicPr>
              <a:picLocks noChangeAspect="1"/>
            </p:cNvPicPr>
            <p:nvPr/>
          </p:nvPicPr>
          <p:blipFill>
            <a:blip r:embed="rId3"/>
            <a:stretch>
              <a:fillRect/>
            </a:stretch>
          </p:blipFill>
          <p:spPr>
            <a:xfrm>
              <a:off x="7500239" y="2465102"/>
              <a:ext cx="307243" cy="224587"/>
            </a:xfrm>
            <a:prstGeom prst="rect">
              <a:avLst/>
            </a:prstGeom>
          </p:spPr>
        </p:pic>
        <p:pic>
          <p:nvPicPr>
            <p:cNvPr id="43" name="Picture 42">
              <a:extLst>
                <a:ext uri="{FF2B5EF4-FFF2-40B4-BE49-F238E27FC236}">
                  <a16:creationId xmlns:a16="http://schemas.microsoft.com/office/drawing/2014/main" id="{39A51C60-38A4-4359-7C05-9FA3F2823D78}"/>
                </a:ext>
              </a:extLst>
            </p:cNvPr>
            <p:cNvPicPr>
              <a:picLocks noChangeAspect="1"/>
            </p:cNvPicPr>
            <p:nvPr/>
          </p:nvPicPr>
          <p:blipFill>
            <a:blip r:embed="rId3"/>
            <a:stretch>
              <a:fillRect/>
            </a:stretch>
          </p:blipFill>
          <p:spPr>
            <a:xfrm>
              <a:off x="6502428" y="2465103"/>
              <a:ext cx="307243" cy="209918"/>
            </a:xfrm>
            <a:prstGeom prst="rect">
              <a:avLst/>
            </a:prstGeom>
          </p:spPr>
        </p:pic>
        <p:pic>
          <p:nvPicPr>
            <p:cNvPr id="44" name="Picture 43">
              <a:extLst>
                <a:ext uri="{FF2B5EF4-FFF2-40B4-BE49-F238E27FC236}">
                  <a16:creationId xmlns:a16="http://schemas.microsoft.com/office/drawing/2014/main" id="{AC02521D-58C2-A77F-543F-D32AF30ACDC3}"/>
                </a:ext>
              </a:extLst>
            </p:cNvPr>
            <p:cNvPicPr>
              <a:picLocks noChangeAspect="1"/>
            </p:cNvPicPr>
            <p:nvPr/>
          </p:nvPicPr>
          <p:blipFill>
            <a:blip r:embed="rId3"/>
            <a:stretch>
              <a:fillRect/>
            </a:stretch>
          </p:blipFill>
          <p:spPr>
            <a:xfrm>
              <a:off x="5636112" y="2465103"/>
              <a:ext cx="307243" cy="209918"/>
            </a:xfrm>
            <a:prstGeom prst="rect">
              <a:avLst/>
            </a:prstGeom>
          </p:spPr>
        </p:pic>
      </p:grpSp>
      <p:cxnSp>
        <p:nvCxnSpPr>
          <p:cNvPr id="45" name="Straight Connector 44">
            <a:extLst>
              <a:ext uri="{FF2B5EF4-FFF2-40B4-BE49-F238E27FC236}">
                <a16:creationId xmlns:a16="http://schemas.microsoft.com/office/drawing/2014/main" id="{5D9E0CB5-3E3D-5EED-E554-1AB7096EA98E}"/>
              </a:ext>
            </a:extLst>
          </p:cNvPr>
          <p:cNvCxnSpPr>
            <a:cxnSpLocks/>
          </p:cNvCxnSpPr>
          <p:nvPr/>
        </p:nvCxnSpPr>
        <p:spPr>
          <a:xfrm flipV="1">
            <a:off x="5096810" y="4392650"/>
            <a:ext cx="6698951" cy="7071"/>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97413F27-5547-2347-90F2-2B86C56CBDCC}"/>
              </a:ext>
            </a:extLst>
          </p:cNvPr>
          <p:cNvGrpSpPr/>
          <p:nvPr/>
        </p:nvGrpSpPr>
        <p:grpSpPr>
          <a:xfrm>
            <a:off x="8589625" y="3296813"/>
            <a:ext cx="2731943" cy="819342"/>
            <a:chOff x="5636112" y="1870348"/>
            <a:chExt cx="2731942" cy="819341"/>
          </a:xfrm>
        </p:grpSpPr>
        <p:sp>
          <p:nvSpPr>
            <p:cNvPr id="48" name="TextBox 47">
              <a:extLst>
                <a:ext uri="{FF2B5EF4-FFF2-40B4-BE49-F238E27FC236}">
                  <a16:creationId xmlns:a16="http://schemas.microsoft.com/office/drawing/2014/main" id="{D86AE85C-425F-E0CA-76AE-C64BF58104A7}"/>
                </a:ext>
              </a:extLst>
            </p:cNvPr>
            <p:cNvSpPr txBox="1"/>
            <p:nvPr/>
          </p:nvSpPr>
          <p:spPr>
            <a:xfrm>
              <a:off x="6098600" y="2019543"/>
              <a:ext cx="1123718" cy="338554"/>
            </a:xfrm>
            <a:prstGeom prst="rect">
              <a:avLst/>
            </a:prstGeom>
            <a:noFill/>
          </p:spPr>
          <p:txBody>
            <a:bodyPr wrap="square">
              <a:spAutoFit/>
            </a:bodyPr>
            <a:lstStyle/>
            <a:p>
              <a:pPr marL="0" marR="0" lvl="0" indent="0" algn="ctr" defTabSz="1219170" rtl="0" eaLnBrk="1" fontAlgn="ctr" latinLnBrk="0" hangingPunct="1">
                <a:lnSpc>
                  <a:spcPct val="100000"/>
                </a:lnSpc>
                <a:spcBef>
                  <a:spcPts val="0"/>
                </a:spcBef>
                <a:spcAft>
                  <a:spcPts val="0"/>
                </a:spcAft>
                <a:buClr>
                  <a:srgbClr val="000000"/>
                </a:buClr>
                <a:buSzTx/>
                <a:buFontTx/>
                <a:buNone/>
                <a:tabLst/>
                <a:defRPr/>
              </a:pPr>
              <a:r>
                <a:rPr kumimoji="0" lang="en-US" sz="1600" b="0" i="0" u="none" strike="noStrike" kern="1200" cap="none" spc="0" normalizeH="0" baseline="0" noProof="0">
                  <a:ln>
                    <a:noFill/>
                  </a:ln>
                  <a:solidFill>
                    <a:srgbClr val="000000">
                      <a:lumMod val="50000"/>
                      <a:lumOff val="50000"/>
                    </a:srgbClr>
                  </a:solidFill>
                  <a:effectLst/>
                  <a:uLnTx/>
                  <a:uFillTx/>
                  <a:latin typeface="Calibri"/>
                  <a:ea typeface="+mn-ea"/>
                  <a:cs typeface="Arial"/>
                  <a:sym typeface="Arial"/>
                </a:rPr>
                <a:t>Medicare</a:t>
              </a:r>
              <a:endParaRPr kumimoji="0" lang="en-US" sz="1400" b="0" i="0" u="none" strike="noStrike" kern="0" cap="none" spc="0" normalizeH="0" baseline="0" noProof="0">
                <a:ln>
                  <a:noFill/>
                </a:ln>
                <a:solidFill>
                  <a:srgbClr val="000000">
                    <a:lumMod val="50000"/>
                    <a:lumOff val="50000"/>
                  </a:srgbClr>
                </a:solidFill>
                <a:effectLst/>
                <a:uLnTx/>
                <a:uFillTx/>
                <a:latin typeface="Calibri"/>
                <a:ea typeface="+mn-ea"/>
                <a:cs typeface="Arial"/>
                <a:sym typeface="Arial"/>
              </a:endParaRPr>
            </a:p>
          </p:txBody>
        </p:sp>
        <p:sp>
          <p:nvSpPr>
            <p:cNvPr id="49" name="TextBox 48">
              <a:extLst>
                <a:ext uri="{FF2B5EF4-FFF2-40B4-BE49-F238E27FC236}">
                  <a16:creationId xmlns:a16="http://schemas.microsoft.com/office/drawing/2014/main" id="{9B97ABCF-F206-7642-373A-8ED214D9D98C}"/>
                </a:ext>
              </a:extLst>
            </p:cNvPr>
            <p:cNvSpPr txBox="1"/>
            <p:nvPr/>
          </p:nvSpPr>
          <p:spPr>
            <a:xfrm>
              <a:off x="6971666" y="1870348"/>
              <a:ext cx="1396388" cy="584774"/>
            </a:xfrm>
            <a:prstGeom prst="rect">
              <a:avLst/>
            </a:prstGeom>
            <a:noFill/>
          </p:spPr>
          <p:txBody>
            <a:bodyPr wrap="square" anchor="ctr">
              <a:spAutoFit/>
            </a:bodyPr>
            <a:lstStyle/>
            <a:p>
              <a:pPr marL="0" marR="0" lvl="0" indent="0" algn="ctr" defTabSz="1219170" rtl="0" eaLnBrk="1" fontAlgn="ctr" latinLnBrk="0" hangingPunct="1">
                <a:lnSpc>
                  <a:spcPct val="100000"/>
                </a:lnSpc>
                <a:spcBef>
                  <a:spcPts val="0"/>
                </a:spcBef>
                <a:spcAft>
                  <a:spcPts val="0"/>
                </a:spcAft>
                <a:buClr>
                  <a:srgbClr val="000000"/>
                </a:buClr>
                <a:buSzTx/>
                <a:buFontTx/>
                <a:buNone/>
                <a:tabLst/>
                <a:defRPr/>
              </a:pPr>
              <a:r>
                <a:rPr kumimoji="0" lang="en-US" sz="1600" b="0" i="0" u="none" strike="noStrike" kern="1200" cap="none" spc="0" normalizeH="0" baseline="0" noProof="0">
                  <a:ln>
                    <a:noFill/>
                  </a:ln>
                  <a:solidFill>
                    <a:srgbClr val="000000">
                      <a:lumMod val="50000"/>
                      <a:lumOff val="50000"/>
                    </a:srgbClr>
                  </a:solidFill>
                  <a:effectLst/>
                  <a:uLnTx/>
                  <a:uFillTx/>
                  <a:latin typeface="Calibri"/>
                  <a:ea typeface="+mn-ea"/>
                  <a:cs typeface="Arial"/>
                  <a:sym typeface="Arial"/>
                </a:rPr>
                <a:t>Cascade Select</a:t>
              </a:r>
              <a:endParaRPr kumimoji="0" lang="en-US" sz="1400" b="0" i="0" u="none" strike="noStrike" kern="0" cap="none" spc="0" normalizeH="0" baseline="0" noProof="0">
                <a:ln>
                  <a:noFill/>
                </a:ln>
                <a:solidFill>
                  <a:srgbClr val="000000">
                    <a:lumMod val="50000"/>
                    <a:lumOff val="50000"/>
                  </a:srgbClr>
                </a:solidFill>
                <a:effectLst/>
                <a:uLnTx/>
                <a:uFillTx/>
                <a:latin typeface="Calibri"/>
                <a:ea typeface="+mn-ea"/>
                <a:cs typeface="Arial"/>
                <a:sym typeface="Arial"/>
              </a:endParaRPr>
            </a:p>
          </p:txBody>
        </p:sp>
        <p:pic>
          <p:nvPicPr>
            <p:cNvPr id="50" name="Picture 49">
              <a:extLst>
                <a:ext uri="{FF2B5EF4-FFF2-40B4-BE49-F238E27FC236}">
                  <a16:creationId xmlns:a16="http://schemas.microsoft.com/office/drawing/2014/main" id="{6AA98C12-9FB1-5554-C6D9-76DB306F2DFF}"/>
                </a:ext>
              </a:extLst>
            </p:cNvPr>
            <p:cNvPicPr>
              <a:picLocks noChangeAspect="1"/>
            </p:cNvPicPr>
            <p:nvPr/>
          </p:nvPicPr>
          <p:blipFill>
            <a:blip r:embed="rId3"/>
            <a:stretch>
              <a:fillRect/>
            </a:stretch>
          </p:blipFill>
          <p:spPr>
            <a:xfrm>
              <a:off x="7500239" y="2465102"/>
              <a:ext cx="307243" cy="224587"/>
            </a:xfrm>
            <a:prstGeom prst="rect">
              <a:avLst/>
            </a:prstGeom>
          </p:spPr>
        </p:pic>
        <p:pic>
          <p:nvPicPr>
            <p:cNvPr id="54" name="Picture 53">
              <a:extLst>
                <a:ext uri="{FF2B5EF4-FFF2-40B4-BE49-F238E27FC236}">
                  <a16:creationId xmlns:a16="http://schemas.microsoft.com/office/drawing/2014/main" id="{820C9D07-4F94-A54A-9529-738CD8997F50}"/>
                </a:ext>
              </a:extLst>
            </p:cNvPr>
            <p:cNvPicPr>
              <a:picLocks noChangeAspect="1"/>
            </p:cNvPicPr>
            <p:nvPr/>
          </p:nvPicPr>
          <p:blipFill>
            <a:blip r:embed="rId3"/>
            <a:stretch>
              <a:fillRect/>
            </a:stretch>
          </p:blipFill>
          <p:spPr>
            <a:xfrm>
              <a:off x="6502428" y="2465103"/>
              <a:ext cx="307243" cy="209918"/>
            </a:xfrm>
            <a:prstGeom prst="rect">
              <a:avLst/>
            </a:prstGeom>
          </p:spPr>
        </p:pic>
        <p:pic>
          <p:nvPicPr>
            <p:cNvPr id="55" name="Picture 54">
              <a:extLst>
                <a:ext uri="{FF2B5EF4-FFF2-40B4-BE49-F238E27FC236}">
                  <a16:creationId xmlns:a16="http://schemas.microsoft.com/office/drawing/2014/main" id="{5B427190-C2F7-3F50-C5C4-3D074FD79D75}"/>
                </a:ext>
              </a:extLst>
            </p:cNvPr>
            <p:cNvPicPr>
              <a:picLocks noChangeAspect="1"/>
            </p:cNvPicPr>
            <p:nvPr/>
          </p:nvPicPr>
          <p:blipFill>
            <a:blip r:embed="rId3"/>
            <a:stretch>
              <a:fillRect/>
            </a:stretch>
          </p:blipFill>
          <p:spPr>
            <a:xfrm>
              <a:off x="5636112" y="2465103"/>
              <a:ext cx="307243" cy="209918"/>
            </a:xfrm>
            <a:prstGeom prst="rect">
              <a:avLst/>
            </a:prstGeom>
          </p:spPr>
        </p:pic>
      </p:grpSp>
      <p:grpSp>
        <p:nvGrpSpPr>
          <p:cNvPr id="56" name="Group 55">
            <a:extLst>
              <a:ext uri="{FF2B5EF4-FFF2-40B4-BE49-F238E27FC236}">
                <a16:creationId xmlns:a16="http://schemas.microsoft.com/office/drawing/2014/main" id="{FAFECD25-0208-37C1-E900-705884120C1A}"/>
              </a:ext>
            </a:extLst>
          </p:cNvPr>
          <p:cNvGrpSpPr/>
          <p:nvPr/>
        </p:nvGrpSpPr>
        <p:grpSpPr>
          <a:xfrm>
            <a:off x="9052113" y="4686701"/>
            <a:ext cx="2269455" cy="819342"/>
            <a:chOff x="6098600" y="1870348"/>
            <a:chExt cx="2269454" cy="819341"/>
          </a:xfrm>
        </p:grpSpPr>
        <p:sp>
          <p:nvSpPr>
            <p:cNvPr id="57" name="TextBox 56">
              <a:extLst>
                <a:ext uri="{FF2B5EF4-FFF2-40B4-BE49-F238E27FC236}">
                  <a16:creationId xmlns:a16="http://schemas.microsoft.com/office/drawing/2014/main" id="{D47B84D9-EC18-4FA7-5AD8-EC40584D0F11}"/>
                </a:ext>
              </a:extLst>
            </p:cNvPr>
            <p:cNvSpPr txBox="1"/>
            <p:nvPr/>
          </p:nvSpPr>
          <p:spPr>
            <a:xfrm>
              <a:off x="6098600" y="2019543"/>
              <a:ext cx="1123718" cy="338554"/>
            </a:xfrm>
            <a:prstGeom prst="rect">
              <a:avLst/>
            </a:prstGeom>
            <a:noFill/>
          </p:spPr>
          <p:txBody>
            <a:bodyPr wrap="square">
              <a:spAutoFit/>
            </a:bodyPr>
            <a:lstStyle/>
            <a:p>
              <a:pPr marL="0" marR="0" lvl="0" indent="0" algn="ctr" defTabSz="1219170" rtl="0" eaLnBrk="1" fontAlgn="ctr" latinLnBrk="0" hangingPunct="1">
                <a:lnSpc>
                  <a:spcPct val="100000"/>
                </a:lnSpc>
                <a:spcBef>
                  <a:spcPts val="0"/>
                </a:spcBef>
                <a:spcAft>
                  <a:spcPts val="0"/>
                </a:spcAft>
                <a:buClr>
                  <a:srgbClr val="000000"/>
                </a:buClr>
                <a:buSzTx/>
                <a:buFontTx/>
                <a:buNone/>
                <a:tabLst/>
                <a:defRPr/>
              </a:pPr>
              <a:r>
                <a:rPr kumimoji="0" lang="en-US" sz="1600" b="0" i="0" u="none" strike="noStrike" kern="1200" cap="none" spc="0" normalizeH="0" baseline="0" noProof="0">
                  <a:ln>
                    <a:noFill/>
                  </a:ln>
                  <a:solidFill>
                    <a:srgbClr val="000000">
                      <a:lumMod val="50000"/>
                      <a:lumOff val="50000"/>
                    </a:srgbClr>
                  </a:solidFill>
                  <a:effectLst/>
                  <a:uLnTx/>
                  <a:uFillTx/>
                  <a:latin typeface="Calibri"/>
                  <a:ea typeface="+mn-ea"/>
                  <a:cs typeface="Arial"/>
                  <a:sym typeface="Arial"/>
                </a:rPr>
                <a:t>Medicare</a:t>
              </a:r>
              <a:endParaRPr kumimoji="0" lang="en-US" sz="1400" b="0" i="0" u="none" strike="noStrike" kern="0" cap="none" spc="0" normalizeH="0" baseline="0" noProof="0">
                <a:ln>
                  <a:noFill/>
                </a:ln>
                <a:solidFill>
                  <a:srgbClr val="000000">
                    <a:lumMod val="50000"/>
                    <a:lumOff val="50000"/>
                  </a:srgbClr>
                </a:solidFill>
                <a:effectLst/>
                <a:uLnTx/>
                <a:uFillTx/>
                <a:latin typeface="Calibri"/>
                <a:ea typeface="+mn-ea"/>
                <a:cs typeface="Arial"/>
                <a:sym typeface="Arial"/>
              </a:endParaRPr>
            </a:p>
          </p:txBody>
        </p:sp>
        <p:sp>
          <p:nvSpPr>
            <p:cNvPr id="58" name="TextBox 57">
              <a:extLst>
                <a:ext uri="{FF2B5EF4-FFF2-40B4-BE49-F238E27FC236}">
                  <a16:creationId xmlns:a16="http://schemas.microsoft.com/office/drawing/2014/main" id="{3DF776B1-50B9-F895-6BC6-172B969B27BF}"/>
                </a:ext>
              </a:extLst>
            </p:cNvPr>
            <p:cNvSpPr txBox="1"/>
            <p:nvPr/>
          </p:nvSpPr>
          <p:spPr>
            <a:xfrm>
              <a:off x="6971666" y="1870348"/>
              <a:ext cx="1396388" cy="584774"/>
            </a:xfrm>
            <a:prstGeom prst="rect">
              <a:avLst/>
            </a:prstGeom>
            <a:noFill/>
          </p:spPr>
          <p:txBody>
            <a:bodyPr wrap="square" anchor="ctr">
              <a:spAutoFit/>
            </a:bodyPr>
            <a:lstStyle/>
            <a:p>
              <a:pPr marL="0" marR="0" lvl="0" indent="0" algn="ctr" defTabSz="1219170" rtl="0" eaLnBrk="1" fontAlgn="ctr" latinLnBrk="0" hangingPunct="1">
                <a:lnSpc>
                  <a:spcPct val="100000"/>
                </a:lnSpc>
                <a:spcBef>
                  <a:spcPts val="0"/>
                </a:spcBef>
                <a:spcAft>
                  <a:spcPts val="0"/>
                </a:spcAft>
                <a:buClr>
                  <a:srgbClr val="000000"/>
                </a:buClr>
                <a:buSzTx/>
                <a:buFontTx/>
                <a:buNone/>
                <a:tabLst/>
                <a:defRPr/>
              </a:pPr>
              <a:r>
                <a:rPr kumimoji="0" lang="en-US" sz="1600" b="0" i="0" u="none" strike="noStrike" kern="1200" cap="none" spc="0" normalizeH="0" baseline="0" noProof="0">
                  <a:ln>
                    <a:noFill/>
                  </a:ln>
                  <a:solidFill>
                    <a:srgbClr val="000000">
                      <a:lumMod val="50000"/>
                      <a:lumOff val="50000"/>
                    </a:srgbClr>
                  </a:solidFill>
                  <a:effectLst/>
                  <a:uLnTx/>
                  <a:uFillTx/>
                  <a:latin typeface="Calibri"/>
                  <a:ea typeface="+mn-ea"/>
                  <a:cs typeface="Arial"/>
                  <a:sym typeface="Arial"/>
                </a:rPr>
                <a:t>Cascade Select</a:t>
              </a:r>
              <a:endParaRPr kumimoji="0" lang="en-US" sz="1400" b="0" i="0" u="none" strike="noStrike" kern="0" cap="none" spc="0" normalizeH="0" baseline="0" noProof="0">
                <a:ln>
                  <a:noFill/>
                </a:ln>
                <a:solidFill>
                  <a:srgbClr val="000000">
                    <a:lumMod val="50000"/>
                    <a:lumOff val="50000"/>
                  </a:srgbClr>
                </a:solidFill>
                <a:effectLst/>
                <a:uLnTx/>
                <a:uFillTx/>
                <a:latin typeface="Calibri"/>
                <a:ea typeface="+mn-ea"/>
                <a:cs typeface="Arial"/>
                <a:sym typeface="Arial"/>
              </a:endParaRPr>
            </a:p>
          </p:txBody>
        </p:sp>
        <p:pic>
          <p:nvPicPr>
            <p:cNvPr id="59" name="Picture 58">
              <a:extLst>
                <a:ext uri="{FF2B5EF4-FFF2-40B4-BE49-F238E27FC236}">
                  <a16:creationId xmlns:a16="http://schemas.microsoft.com/office/drawing/2014/main" id="{D42856CF-7EC5-611F-C67A-3FD60BAB1401}"/>
                </a:ext>
              </a:extLst>
            </p:cNvPr>
            <p:cNvPicPr>
              <a:picLocks noChangeAspect="1"/>
            </p:cNvPicPr>
            <p:nvPr/>
          </p:nvPicPr>
          <p:blipFill>
            <a:blip r:embed="rId3"/>
            <a:stretch>
              <a:fillRect/>
            </a:stretch>
          </p:blipFill>
          <p:spPr>
            <a:xfrm>
              <a:off x="7500239" y="2465102"/>
              <a:ext cx="307243" cy="224587"/>
            </a:xfrm>
            <a:prstGeom prst="rect">
              <a:avLst/>
            </a:prstGeom>
          </p:spPr>
        </p:pic>
      </p:grpSp>
      <p:sp>
        <p:nvSpPr>
          <p:cNvPr id="60" name="TextBox 59">
            <a:extLst>
              <a:ext uri="{FF2B5EF4-FFF2-40B4-BE49-F238E27FC236}">
                <a16:creationId xmlns:a16="http://schemas.microsoft.com/office/drawing/2014/main" id="{10F44B07-D061-8E55-8705-D9295B39198E}"/>
              </a:ext>
            </a:extLst>
          </p:cNvPr>
          <p:cNvSpPr txBox="1"/>
          <p:nvPr/>
        </p:nvSpPr>
        <p:spPr>
          <a:xfrm>
            <a:off x="8224218" y="4703270"/>
            <a:ext cx="1123719" cy="584775"/>
          </a:xfrm>
          <a:prstGeom prst="rect">
            <a:avLst/>
          </a:prstGeom>
          <a:noFill/>
        </p:spPr>
        <p:txBody>
          <a:bodyPr wrap="square">
            <a:spAutoFit/>
          </a:bodyPr>
          <a:lstStyle/>
          <a:p>
            <a:pPr marL="0" marR="0" lvl="0" indent="0" algn="ctr" defTabSz="1219170" rtl="0" eaLnBrk="1" fontAlgn="ctr" latinLnBrk="0" hangingPunct="1">
              <a:lnSpc>
                <a:spcPct val="100000"/>
              </a:lnSpc>
              <a:spcBef>
                <a:spcPts val="0"/>
              </a:spcBef>
              <a:spcAft>
                <a:spcPts val="0"/>
              </a:spcAft>
              <a:buClr>
                <a:srgbClr val="000000"/>
              </a:buClr>
              <a:buSzTx/>
              <a:buFontTx/>
              <a:buNone/>
              <a:tabLst/>
              <a:defRPr/>
            </a:pPr>
            <a:r>
              <a:rPr kumimoji="0" lang="en-US" sz="1600" b="0" i="0" u="none" strike="noStrike" kern="1200" cap="none" spc="0" normalizeH="0" baseline="0" noProof="0">
                <a:ln>
                  <a:noFill/>
                </a:ln>
                <a:solidFill>
                  <a:srgbClr val="000000">
                    <a:lumMod val="50000"/>
                    <a:lumOff val="50000"/>
                  </a:srgbClr>
                </a:solidFill>
                <a:effectLst/>
                <a:uLnTx/>
                <a:uFillTx/>
                <a:latin typeface="Calibri"/>
                <a:ea typeface="+mn-ea"/>
                <a:cs typeface="Arial"/>
                <a:sym typeface="Arial"/>
              </a:rPr>
              <a:t>Apple Health</a:t>
            </a:r>
            <a:endParaRPr kumimoji="0" lang="en-US" sz="1400" b="0" i="0" u="none" strike="noStrike" kern="0" cap="none" spc="0" normalizeH="0" baseline="0" noProof="0">
              <a:ln>
                <a:noFill/>
              </a:ln>
              <a:solidFill>
                <a:srgbClr val="000000">
                  <a:lumMod val="50000"/>
                  <a:lumOff val="50000"/>
                </a:srgbClr>
              </a:solidFill>
              <a:effectLst/>
              <a:uLnTx/>
              <a:uFillTx/>
              <a:latin typeface="Calibri"/>
              <a:ea typeface="+mn-ea"/>
              <a:cs typeface="Arial"/>
              <a:sym typeface="Arial"/>
            </a:endParaRPr>
          </a:p>
        </p:txBody>
      </p:sp>
      <p:sp>
        <p:nvSpPr>
          <p:cNvPr id="63" name="TextBox 62">
            <a:extLst>
              <a:ext uri="{FF2B5EF4-FFF2-40B4-BE49-F238E27FC236}">
                <a16:creationId xmlns:a16="http://schemas.microsoft.com/office/drawing/2014/main" id="{296B7BA9-5D2C-50BF-DB1E-FDCC1A577320}"/>
              </a:ext>
            </a:extLst>
          </p:cNvPr>
          <p:cNvSpPr txBox="1"/>
          <p:nvPr/>
        </p:nvSpPr>
        <p:spPr>
          <a:xfrm>
            <a:off x="458465" y="1876384"/>
            <a:ext cx="4532857" cy="523220"/>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Arial"/>
                <a:sym typeface="Arial"/>
              </a:rPr>
              <a:t>CHPW rewards our adult members for looking after their own health.</a:t>
            </a:r>
          </a:p>
        </p:txBody>
      </p:sp>
      <p:sp>
        <p:nvSpPr>
          <p:cNvPr id="70" name="TextBox 69">
            <a:extLst>
              <a:ext uri="{FF2B5EF4-FFF2-40B4-BE49-F238E27FC236}">
                <a16:creationId xmlns:a16="http://schemas.microsoft.com/office/drawing/2014/main" id="{4CFAE833-E0B5-4F1B-19F0-7343FA467CDA}"/>
              </a:ext>
            </a:extLst>
          </p:cNvPr>
          <p:cNvSpPr txBox="1"/>
          <p:nvPr/>
        </p:nvSpPr>
        <p:spPr>
          <a:xfrm>
            <a:off x="415370" y="1413826"/>
            <a:ext cx="4532857"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194971"/>
                </a:solidFill>
                <a:effectLst/>
                <a:uLnTx/>
                <a:uFillTx/>
                <a:latin typeface="Calibri" panose="020F0502020204030204" pitchFamily="34" charset="0"/>
                <a:ea typeface="Open Sans" panose="020B0606030504020204" pitchFamily="34" charset="0"/>
                <a:cs typeface="Calibri" panose="020F0502020204030204" pitchFamily="34" charset="0"/>
                <a:sym typeface="Arial"/>
              </a:rPr>
              <a:t>Earn rewards for preventive care</a:t>
            </a:r>
          </a:p>
        </p:txBody>
      </p:sp>
      <p:sp>
        <p:nvSpPr>
          <p:cNvPr id="71" name="TextBox 70">
            <a:extLst>
              <a:ext uri="{FF2B5EF4-FFF2-40B4-BE49-F238E27FC236}">
                <a16:creationId xmlns:a16="http://schemas.microsoft.com/office/drawing/2014/main" id="{6760C018-E8D9-0087-00B2-E3F1DA13CB0F}"/>
              </a:ext>
            </a:extLst>
          </p:cNvPr>
          <p:cNvSpPr txBox="1"/>
          <p:nvPr/>
        </p:nvSpPr>
        <p:spPr>
          <a:xfrm>
            <a:off x="8164258" y="3196758"/>
            <a:ext cx="1123719" cy="584775"/>
          </a:xfrm>
          <a:prstGeom prst="rect">
            <a:avLst/>
          </a:prstGeom>
          <a:noFill/>
        </p:spPr>
        <p:txBody>
          <a:bodyPr wrap="square">
            <a:spAutoFit/>
          </a:bodyPr>
          <a:lstStyle/>
          <a:p>
            <a:pPr marL="0" marR="0" lvl="0" indent="0" algn="ctr" defTabSz="1219170" rtl="0" eaLnBrk="1" fontAlgn="ctr" latinLnBrk="0" hangingPunct="1">
              <a:lnSpc>
                <a:spcPct val="100000"/>
              </a:lnSpc>
              <a:spcBef>
                <a:spcPts val="0"/>
              </a:spcBef>
              <a:spcAft>
                <a:spcPts val="0"/>
              </a:spcAft>
              <a:buClr>
                <a:srgbClr val="000000"/>
              </a:buClr>
              <a:buSzTx/>
              <a:buFontTx/>
              <a:buNone/>
              <a:tabLst/>
              <a:defRPr/>
            </a:pPr>
            <a:r>
              <a:rPr kumimoji="0" lang="en-US" sz="1600" b="0" i="0" u="none" strike="noStrike" kern="1200" cap="none" spc="0" normalizeH="0" baseline="0" noProof="0">
                <a:ln>
                  <a:noFill/>
                </a:ln>
                <a:solidFill>
                  <a:srgbClr val="000000">
                    <a:lumMod val="50000"/>
                    <a:lumOff val="50000"/>
                  </a:srgbClr>
                </a:solidFill>
                <a:effectLst/>
                <a:uLnTx/>
                <a:uFillTx/>
                <a:latin typeface="Calibri"/>
                <a:ea typeface="+mn-ea"/>
                <a:cs typeface="Arial"/>
                <a:sym typeface="Arial"/>
              </a:rPr>
              <a:t>Apple Health</a:t>
            </a:r>
            <a:endParaRPr kumimoji="0" lang="en-US" sz="1400" b="0" i="0" u="none" strike="noStrike" kern="0" cap="none" spc="0" normalizeH="0" baseline="0" noProof="0">
              <a:ln>
                <a:noFill/>
              </a:ln>
              <a:solidFill>
                <a:srgbClr val="000000">
                  <a:lumMod val="50000"/>
                  <a:lumOff val="50000"/>
                </a:srgbClr>
              </a:solidFill>
              <a:effectLst/>
              <a:uLnTx/>
              <a:uFillTx/>
              <a:latin typeface="Calibri"/>
              <a:ea typeface="+mn-ea"/>
              <a:cs typeface="Arial"/>
              <a:sym typeface="Arial"/>
            </a:endParaRPr>
          </a:p>
        </p:txBody>
      </p:sp>
    </p:spTree>
    <p:extLst>
      <p:ext uri="{BB962C8B-B14F-4D97-AF65-F5344CB8AC3E}">
        <p14:creationId xmlns:p14="http://schemas.microsoft.com/office/powerpoint/2010/main" val="703768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A512E-8298-260D-1C17-6B9E1E935B1F}"/>
              </a:ext>
            </a:extLst>
          </p:cNvPr>
          <p:cNvSpPr>
            <a:spLocks noGrp="1"/>
          </p:cNvSpPr>
          <p:nvPr>
            <p:ph type="title"/>
          </p:nvPr>
        </p:nvSpPr>
        <p:spPr/>
        <p:txBody>
          <a:bodyPr/>
          <a:lstStyle/>
          <a:p>
            <a:r>
              <a:rPr lang="en-US" dirty="0"/>
              <a:t>Escalating Concerns</a:t>
            </a:r>
          </a:p>
        </p:txBody>
      </p:sp>
      <p:sp>
        <p:nvSpPr>
          <p:cNvPr id="3" name="Content Placeholder 2">
            <a:extLst>
              <a:ext uri="{FF2B5EF4-FFF2-40B4-BE49-F238E27FC236}">
                <a16:creationId xmlns:a16="http://schemas.microsoft.com/office/drawing/2014/main" id="{E3624BF4-E339-B35A-D006-1F37FD171F8C}"/>
              </a:ext>
            </a:extLst>
          </p:cNvPr>
          <p:cNvSpPr>
            <a:spLocks noGrp="1"/>
          </p:cNvSpPr>
          <p:nvPr>
            <p:ph idx="1"/>
          </p:nvPr>
        </p:nvSpPr>
        <p:spPr>
          <a:xfrm>
            <a:off x="5410691" y="718599"/>
            <a:ext cx="6481589" cy="5289708"/>
          </a:xfrm>
        </p:spPr>
        <p:txBody>
          <a:bodyPr>
            <a:normAutofit lnSpcReduction="10000"/>
          </a:bodyPr>
          <a:lstStyle/>
          <a:p>
            <a:r>
              <a:rPr lang="en-US" dirty="0"/>
              <a:t>Member or Process concerns can and should be brought to CHPW’s attention when a member is unsatisfied with a service they have received, have questions about their benefits, or feel they need additional services to what they have been connected to previously.</a:t>
            </a:r>
          </a:p>
          <a:p>
            <a:pPr marL="0" indent="0">
              <a:buNone/>
            </a:pPr>
            <a:endParaRPr lang="en-US" dirty="0"/>
          </a:p>
          <a:p>
            <a:r>
              <a:rPr lang="en-US" dirty="0"/>
              <a:t>To escalate member or process concerns, please contact CHPW using the following:</a:t>
            </a:r>
          </a:p>
          <a:p>
            <a:pPr lvl="1"/>
            <a:r>
              <a:rPr lang="en-US" dirty="0">
                <a:hlinkClick r:id="rId2"/>
              </a:rPr>
              <a:t>https://www.chpw.org/member-center/</a:t>
            </a:r>
            <a:endParaRPr lang="en-US" dirty="0"/>
          </a:p>
          <a:p>
            <a:pPr lvl="1"/>
            <a:r>
              <a:rPr lang="en-US" dirty="0"/>
              <a:t>CHPW Member services: 800-400-1561</a:t>
            </a:r>
          </a:p>
        </p:txBody>
      </p:sp>
      <p:sp>
        <p:nvSpPr>
          <p:cNvPr id="5" name="Slide Number Placeholder 4">
            <a:extLst>
              <a:ext uri="{FF2B5EF4-FFF2-40B4-BE49-F238E27FC236}">
                <a16:creationId xmlns:a16="http://schemas.microsoft.com/office/drawing/2014/main" id="{476073CB-3140-21A3-5C7F-E0B4012F088A}"/>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15</a:t>
            </a:fld>
            <a:endParaRPr lang="en-US" dirty="0">
              <a:solidFill>
                <a:prstClr val="black">
                  <a:tint val="75000"/>
                </a:prstClr>
              </a:solidFill>
            </a:endParaRPr>
          </a:p>
        </p:txBody>
      </p:sp>
    </p:spTree>
    <p:extLst>
      <p:ext uri="{BB962C8B-B14F-4D97-AF65-F5344CB8AC3E}">
        <p14:creationId xmlns:p14="http://schemas.microsoft.com/office/powerpoint/2010/main" val="1622426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1071F-9BD3-15E3-E28A-49E63F75E163}"/>
              </a:ext>
            </a:extLst>
          </p:cNvPr>
          <p:cNvSpPr>
            <a:spLocks noGrp="1"/>
          </p:cNvSpPr>
          <p:nvPr>
            <p:ph type="title"/>
          </p:nvPr>
        </p:nvSpPr>
        <p:spPr/>
        <p:txBody>
          <a:bodyPr/>
          <a:lstStyle/>
          <a:p>
            <a:r>
              <a:rPr lang="en-US" dirty="0"/>
              <a:t>Coordinated Care</a:t>
            </a:r>
          </a:p>
        </p:txBody>
      </p:sp>
      <p:sp>
        <p:nvSpPr>
          <p:cNvPr id="4" name="Footer Placeholder 3">
            <a:extLst>
              <a:ext uri="{FF2B5EF4-FFF2-40B4-BE49-F238E27FC236}">
                <a16:creationId xmlns:a16="http://schemas.microsoft.com/office/drawing/2014/main" id="{C7CB564E-4BBA-88E7-711E-BEEAA0F54228}"/>
              </a:ext>
            </a:extLst>
          </p:cNvPr>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56FDCEDD-580E-F68A-EFFD-62ABD51763B1}"/>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16</a:t>
            </a:fld>
            <a:endParaRPr lang="en-US" dirty="0">
              <a:solidFill>
                <a:prstClr val="black">
                  <a:tint val="75000"/>
                </a:prstClr>
              </a:solidFill>
            </a:endParaRPr>
          </a:p>
        </p:txBody>
      </p:sp>
      <p:pic>
        <p:nvPicPr>
          <p:cNvPr id="6" name="Picture 5">
            <a:extLst>
              <a:ext uri="{FF2B5EF4-FFF2-40B4-BE49-F238E27FC236}">
                <a16:creationId xmlns:a16="http://schemas.microsoft.com/office/drawing/2014/main" id="{1F3E98E9-D556-63B5-8408-9059E11C64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463" y="4691677"/>
            <a:ext cx="2717108" cy="792931"/>
          </a:xfrm>
          <a:prstGeom prst="rect">
            <a:avLst/>
          </a:prstGeom>
        </p:spPr>
      </p:pic>
    </p:spTree>
    <p:extLst>
      <p:ext uri="{BB962C8B-B14F-4D97-AF65-F5344CB8AC3E}">
        <p14:creationId xmlns:p14="http://schemas.microsoft.com/office/powerpoint/2010/main" val="1605802907"/>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DAF53-F768-4745-F3D4-60453DF34C8D}"/>
              </a:ext>
            </a:extLst>
          </p:cNvPr>
          <p:cNvSpPr>
            <a:spLocks noGrp="1"/>
          </p:cNvSpPr>
          <p:nvPr>
            <p:ph type="title"/>
          </p:nvPr>
        </p:nvSpPr>
        <p:spPr/>
        <p:txBody>
          <a:bodyPr/>
          <a:lstStyle/>
          <a:p>
            <a:r>
              <a:rPr lang="en-US" dirty="0"/>
              <a:t>Life is complicated. Your healthcare doesn’t have to be.</a:t>
            </a:r>
          </a:p>
        </p:txBody>
      </p:sp>
      <p:sp>
        <p:nvSpPr>
          <p:cNvPr id="3" name="Content Placeholder 2">
            <a:extLst>
              <a:ext uri="{FF2B5EF4-FFF2-40B4-BE49-F238E27FC236}">
                <a16:creationId xmlns:a16="http://schemas.microsoft.com/office/drawing/2014/main" id="{8663E0E3-76EE-44D7-2377-CF2A725A34C1}"/>
              </a:ext>
            </a:extLst>
          </p:cNvPr>
          <p:cNvSpPr>
            <a:spLocks noGrp="1"/>
          </p:cNvSpPr>
          <p:nvPr>
            <p:ph idx="1"/>
          </p:nvPr>
        </p:nvSpPr>
        <p:spPr>
          <a:xfrm>
            <a:off x="677334" y="1930399"/>
            <a:ext cx="8436521" cy="1134347"/>
          </a:xfrm>
        </p:spPr>
        <p:txBody>
          <a:bodyPr>
            <a:normAutofit/>
          </a:bodyPr>
          <a:lstStyle/>
          <a:p>
            <a:pPr marL="0" indent="0">
              <a:buNone/>
            </a:pPr>
            <a:r>
              <a:rPr lang="en-US" sz="1600" dirty="0"/>
              <a:t>Coordinated Care offers confidential care management at no-cost to all our members. Care management helps you access care, understand your benefits, and get connected to services. Coordinated Care’s care management team is made up of qualified social workers, nurses, and specialists.</a:t>
            </a:r>
          </a:p>
        </p:txBody>
      </p:sp>
      <p:sp>
        <p:nvSpPr>
          <p:cNvPr id="5" name="Slide Number Placeholder 4">
            <a:extLst>
              <a:ext uri="{FF2B5EF4-FFF2-40B4-BE49-F238E27FC236}">
                <a16:creationId xmlns:a16="http://schemas.microsoft.com/office/drawing/2014/main" id="{DC87085C-D01C-3D32-E335-D60FBB2FC3DE}"/>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17</a:t>
            </a:fld>
            <a:endParaRPr lang="en-US" dirty="0">
              <a:solidFill>
                <a:prstClr val="black">
                  <a:tint val="75000"/>
                </a:prstClr>
              </a:solidFill>
            </a:endParaRPr>
          </a:p>
        </p:txBody>
      </p:sp>
      <p:pic>
        <p:nvPicPr>
          <p:cNvPr id="7" name="Picture 6">
            <a:extLst>
              <a:ext uri="{FF2B5EF4-FFF2-40B4-BE49-F238E27FC236}">
                <a16:creationId xmlns:a16="http://schemas.microsoft.com/office/drawing/2014/main" id="{BF046EA6-AF49-F4E8-478A-0A653203C4E6}"/>
              </a:ext>
            </a:extLst>
          </p:cNvPr>
          <p:cNvPicPr>
            <a:picLocks noChangeAspect="1"/>
          </p:cNvPicPr>
          <p:nvPr/>
        </p:nvPicPr>
        <p:blipFill>
          <a:blip r:embed="rId2"/>
          <a:stretch>
            <a:fillRect/>
          </a:stretch>
        </p:blipFill>
        <p:spPr>
          <a:xfrm>
            <a:off x="677334" y="3147913"/>
            <a:ext cx="8617468" cy="2810282"/>
          </a:xfrm>
          <a:prstGeom prst="rect">
            <a:avLst/>
          </a:prstGeom>
        </p:spPr>
      </p:pic>
      <p:pic>
        <p:nvPicPr>
          <p:cNvPr id="6" name="Picture 5">
            <a:extLst>
              <a:ext uri="{FF2B5EF4-FFF2-40B4-BE49-F238E27FC236}">
                <a16:creationId xmlns:a16="http://schemas.microsoft.com/office/drawing/2014/main" id="{C4E98AED-D27D-CF85-FC3F-4A8B5BF99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954" y="6041362"/>
            <a:ext cx="2068002" cy="603503"/>
          </a:xfrm>
          <a:prstGeom prst="rect">
            <a:avLst/>
          </a:prstGeom>
        </p:spPr>
      </p:pic>
    </p:spTree>
    <p:extLst>
      <p:ext uri="{BB962C8B-B14F-4D97-AF65-F5344CB8AC3E}">
        <p14:creationId xmlns:p14="http://schemas.microsoft.com/office/powerpoint/2010/main" val="3553836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C26BE-5899-3562-3A0C-2FF79E6766BB}"/>
              </a:ext>
            </a:extLst>
          </p:cNvPr>
          <p:cNvSpPr>
            <a:spLocks noGrp="1"/>
          </p:cNvSpPr>
          <p:nvPr>
            <p:ph type="title"/>
          </p:nvPr>
        </p:nvSpPr>
        <p:spPr/>
        <p:txBody>
          <a:bodyPr/>
          <a:lstStyle/>
          <a:p>
            <a:r>
              <a:rPr lang="en-US" dirty="0"/>
              <a:t>How to Contact Coordinated Care</a:t>
            </a:r>
          </a:p>
        </p:txBody>
      </p:sp>
      <p:sp>
        <p:nvSpPr>
          <p:cNvPr id="3" name="Content Placeholder 2">
            <a:extLst>
              <a:ext uri="{FF2B5EF4-FFF2-40B4-BE49-F238E27FC236}">
                <a16:creationId xmlns:a16="http://schemas.microsoft.com/office/drawing/2014/main" id="{F8AFBCF7-E786-DF00-3FC9-AF244F3C4702}"/>
              </a:ext>
            </a:extLst>
          </p:cNvPr>
          <p:cNvSpPr>
            <a:spLocks noGrp="1"/>
          </p:cNvSpPr>
          <p:nvPr>
            <p:ph idx="1"/>
          </p:nvPr>
        </p:nvSpPr>
        <p:spPr>
          <a:xfrm>
            <a:off x="1267693" y="1270000"/>
            <a:ext cx="7683247" cy="5037826"/>
          </a:xfrm>
        </p:spPr>
        <p:txBody>
          <a:bodyPr>
            <a:normAutofit/>
          </a:bodyPr>
          <a:lstStyle/>
          <a:p>
            <a:r>
              <a:rPr lang="en-US" sz="1400" dirty="0"/>
              <a:t>Contact Coordinated Care to get personalized help managing benefits, resources, and health conditions through programs like:</a:t>
            </a:r>
          </a:p>
          <a:p>
            <a:pPr lvl="1"/>
            <a:r>
              <a:rPr lang="en-US" sz="1200" dirty="0"/>
              <a:t>Care Management </a:t>
            </a:r>
          </a:p>
          <a:p>
            <a:pPr lvl="1"/>
            <a:r>
              <a:rPr lang="en-US" sz="1200" dirty="0"/>
              <a:t>Disease Management</a:t>
            </a:r>
          </a:p>
          <a:p>
            <a:pPr lvl="1"/>
            <a:r>
              <a:rPr lang="en-US" sz="1200" dirty="0"/>
              <a:t>Community Health Workers</a:t>
            </a:r>
          </a:p>
          <a:p>
            <a:r>
              <a:rPr lang="en-US" sz="1400" dirty="0"/>
              <a:t>To get connected:</a:t>
            </a:r>
          </a:p>
          <a:p>
            <a:pPr lvl="1"/>
            <a:r>
              <a:rPr lang="en-US" sz="1200" dirty="0"/>
              <a:t>For Apple Health members send an email to </a:t>
            </a:r>
            <a:r>
              <a:rPr lang="en-US" sz="1200" dirty="0">
                <a:hlinkClick r:id="rId2"/>
              </a:rPr>
              <a:t>caremanagement@coordinatedcarehealth.com</a:t>
            </a:r>
            <a:r>
              <a:rPr lang="en-US" sz="1200" dirty="0"/>
              <a:t> or call 1-877-644-4613</a:t>
            </a:r>
          </a:p>
          <a:p>
            <a:pPr lvl="1"/>
            <a:r>
              <a:rPr lang="en-US" sz="1200" dirty="0"/>
              <a:t>For Apple Health Core Connections (Foster Care) members send an email to </a:t>
            </a:r>
            <a:r>
              <a:rPr lang="en-US" sz="1200" dirty="0">
                <a:hlinkClick r:id="rId3"/>
              </a:rPr>
              <a:t>AHCCTeam@coordinatedcarehealth.com</a:t>
            </a:r>
            <a:endParaRPr lang="en-US" sz="1200" dirty="0"/>
          </a:p>
          <a:p>
            <a:r>
              <a:rPr lang="en-US" sz="1400" dirty="0"/>
              <a:t>Include in the referral:</a:t>
            </a:r>
          </a:p>
          <a:p>
            <a:pPr lvl="1"/>
            <a:r>
              <a:rPr lang="en-US" sz="1200" dirty="0"/>
              <a:t>Member’s name and date of birth</a:t>
            </a:r>
          </a:p>
          <a:p>
            <a:pPr lvl="1"/>
            <a:r>
              <a:rPr lang="en-US" sz="1200" dirty="0" err="1"/>
              <a:t>ProviderOne</a:t>
            </a:r>
            <a:r>
              <a:rPr lang="en-US" sz="1200" dirty="0"/>
              <a:t> number</a:t>
            </a:r>
          </a:p>
          <a:p>
            <a:pPr lvl="1"/>
            <a:r>
              <a:rPr lang="en-US" sz="1200" dirty="0"/>
              <a:t>Who is making the referral and preferred contact</a:t>
            </a:r>
          </a:p>
          <a:p>
            <a:pPr lvl="1"/>
            <a:r>
              <a:rPr lang="en-US" sz="1200" dirty="0"/>
              <a:t>Member’s best contact number and way to contact or time to call</a:t>
            </a:r>
          </a:p>
          <a:p>
            <a:pPr lvl="1"/>
            <a:r>
              <a:rPr lang="en-US" sz="1200" dirty="0"/>
              <a:t>Primary reason for referral</a:t>
            </a:r>
          </a:p>
          <a:p>
            <a:r>
              <a:rPr lang="en-US" sz="1400" dirty="0"/>
              <a:t>For process/workflow concerns, email: </a:t>
            </a:r>
            <a:r>
              <a:rPr lang="en-US" sz="1400" dirty="0">
                <a:hlinkClick r:id="rId2"/>
              </a:rPr>
              <a:t>caremanagement@coordinatedcarehealth.com</a:t>
            </a:r>
            <a:r>
              <a:rPr lang="en-US" sz="1400" dirty="0"/>
              <a:t> </a:t>
            </a:r>
          </a:p>
        </p:txBody>
      </p:sp>
      <p:sp>
        <p:nvSpPr>
          <p:cNvPr id="5" name="Slide Number Placeholder 4">
            <a:extLst>
              <a:ext uri="{FF2B5EF4-FFF2-40B4-BE49-F238E27FC236}">
                <a16:creationId xmlns:a16="http://schemas.microsoft.com/office/drawing/2014/main" id="{697D0A76-2B24-39AE-B731-734A43DFBA98}"/>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18</a:t>
            </a:fld>
            <a:endParaRPr lang="en-US" dirty="0">
              <a:solidFill>
                <a:prstClr val="black">
                  <a:tint val="75000"/>
                </a:prstClr>
              </a:solidFill>
            </a:endParaRPr>
          </a:p>
        </p:txBody>
      </p:sp>
      <p:pic>
        <p:nvPicPr>
          <p:cNvPr id="4" name="Picture 3">
            <a:extLst>
              <a:ext uri="{FF2B5EF4-FFF2-40B4-BE49-F238E27FC236}">
                <a16:creationId xmlns:a16="http://schemas.microsoft.com/office/drawing/2014/main" id="{4AC80165-B3C3-1516-2A26-0D2F3BD3EE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954" y="6041362"/>
            <a:ext cx="2068002" cy="603503"/>
          </a:xfrm>
          <a:prstGeom prst="rect">
            <a:avLst/>
          </a:prstGeom>
        </p:spPr>
      </p:pic>
    </p:spTree>
    <p:extLst>
      <p:ext uri="{BB962C8B-B14F-4D97-AF65-F5344CB8AC3E}">
        <p14:creationId xmlns:p14="http://schemas.microsoft.com/office/powerpoint/2010/main" val="1637577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83C02-0217-F39F-70EB-30F46ECE6C0A}"/>
              </a:ext>
            </a:extLst>
          </p:cNvPr>
          <p:cNvSpPr>
            <a:spLocks noGrp="1"/>
          </p:cNvSpPr>
          <p:nvPr>
            <p:ph type="title"/>
          </p:nvPr>
        </p:nvSpPr>
        <p:spPr/>
        <p:txBody>
          <a:bodyPr/>
          <a:lstStyle/>
          <a:p>
            <a:r>
              <a:rPr lang="en-US" dirty="0"/>
              <a:t>Coordinated Care: Escalating Member Concerns </a:t>
            </a:r>
          </a:p>
        </p:txBody>
      </p:sp>
      <p:sp>
        <p:nvSpPr>
          <p:cNvPr id="3" name="Content Placeholder 2">
            <a:extLst>
              <a:ext uri="{FF2B5EF4-FFF2-40B4-BE49-F238E27FC236}">
                <a16:creationId xmlns:a16="http://schemas.microsoft.com/office/drawing/2014/main" id="{C3C2F07E-0010-6D97-E1FC-CC254D637EE5}"/>
              </a:ext>
            </a:extLst>
          </p:cNvPr>
          <p:cNvSpPr>
            <a:spLocks noGrp="1"/>
          </p:cNvSpPr>
          <p:nvPr>
            <p:ph idx="1"/>
          </p:nvPr>
        </p:nvSpPr>
        <p:spPr>
          <a:xfrm>
            <a:off x="677334" y="1930401"/>
            <a:ext cx="9175793" cy="4476086"/>
          </a:xfrm>
        </p:spPr>
        <p:txBody>
          <a:bodyPr>
            <a:normAutofit/>
          </a:bodyPr>
          <a:lstStyle/>
          <a:p>
            <a:r>
              <a:rPr lang="en-US" sz="1600" dirty="0"/>
              <a:t>Members and their authorized representatives have the right to file a complaint if they are unhappy with the quality of care they have received or if they feel that their rights as a health plan member have been affected. Members also have the right to appeal a decision made by Coordinated Care. Complaints will be reviewed and resolved within 45 calendar days. </a:t>
            </a:r>
          </a:p>
          <a:p>
            <a:r>
              <a:rPr lang="en-US" sz="1600" dirty="0"/>
              <a:t>For more information, visit our </a:t>
            </a:r>
            <a:r>
              <a:rPr lang="en-US" sz="1600" dirty="0">
                <a:hlinkClick r:id="rId2"/>
              </a:rPr>
              <a:t>website</a:t>
            </a:r>
            <a:r>
              <a:rPr lang="en-US" sz="1600" dirty="0"/>
              <a:t>.</a:t>
            </a:r>
          </a:p>
          <a:p>
            <a:r>
              <a:rPr lang="en-US" sz="1600" dirty="0"/>
              <a:t>Members may file a complaint, also known as a grievance by phone, mail or fax. If mailing or faxing a complaint, members can use the </a:t>
            </a:r>
            <a:r>
              <a:rPr lang="en-US" sz="1600" u="sng" dirty="0">
                <a:hlinkClick r:id="rId3"/>
              </a:rPr>
              <a:t>grievance form (PDF)</a:t>
            </a:r>
            <a:r>
              <a:rPr lang="en-US" sz="1600" dirty="0"/>
              <a:t> or write a letter.</a:t>
            </a:r>
          </a:p>
          <a:p>
            <a:pPr lvl="1"/>
            <a:r>
              <a:rPr lang="en-US" sz="1300" dirty="0"/>
              <a:t>Phone: 1-877-644-4613</a:t>
            </a:r>
          </a:p>
          <a:p>
            <a:pPr lvl="1"/>
            <a:r>
              <a:rPr lang="en-US" sz="1300" dirty="0"/>
              <a:t>Fax: 1-877-212-6668</a:t>
            </a:r>
          </a:p>
          <a:p>
            <a:pPr lvl="1"/>
            <a:r>
              <a:rPr lang="en-US" sz="1300" dirty="0"/>
              <a:t>Mail: </a:t>
            </a:r>
          </a:p>
          <a:p>
            <a:pPr marL="857250" lvl="2" indent="0">
              <a:buNone/>
            </a:pPr>
            <a:r>
              <a:rPr lang="en-US" sz="1300" dirty="0"/>
              <a:t>Coordinated Care</a:t>
            </a:r>
          </a:p>
          <a:p>
            <a:pPr marL="857250" lvl="2" indent="0">
              <a:buNone/>
            </a:pPr>
            <a:r>
              <a:rPr lang="en-US" sz="1300" dirty="0"/>
              <a:t>Attn: Grievance Department</a:t>
            </a:r>
          </a:p>
          <a:p>
            <a:pPr marL="857250" lvl="2" indent="0">
              <a:buNone/>
            </a:pPr>
            <a:r>
              <a:rPr lang="en-US" sz="1300" dirty="0"/>
              <a:t>1145 Broadway, Suite 700</a:t>
            </a:r>
          </a:p>
          <a:p>
            <a:pPr marL="857250" lvl="2" indent="0">
              <a:buNone/>
            </a:pPr>
            <a:r>
              <a:rPr lang="en-US" sz="1300" dirty="0"/>
              <a:t>Tacoma, WA 98402</a:t>
            </a:r>
          </a:p>
        </p:txBody>
      </p:sp>
      <p:sp>
        <p:nvSpPr>
          <p:cNvPr id="5" name="Slide Number Placeholder 4">
            <a:extLst>
              <a:ext uri="{FF2B5EF4-FFF2-40B4-BE49-F238E27FC236}">
                <a16:creationId xmlns:a16="http://schemas.microsoft.com/office/drawing/2014/main" id="{8EDD3206-A5D1-4964-FC44-B5925CB37AE4}"/>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19</a:t>
            </a:fld>
            <a:endParaRPr lang="en-US" dirty="0">
              <a:solidFill>
                <a:prstClr val="black">
                  <a:tint val="75000"/>
                </a:prstClr>
              </a:solidFill>
            </a:endParaRPr>
          </a:p>
        </p:txBody>
      </p:sp>
      <p:pic>
        <p:nvPicPr>
          <p:cNvPr id="4" name="Picture 3">
            <a:extLst>
              <a:ext uri="{FF2B5EF4-FFF2-40B4-BE49-F238E27FC236}">
                <a16:creationId xmlns:a16="http://schemas.microsoft.com/office/drawing/2014/main" id="{9CE86674-6FD1-380C-1875-546864A65F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345" y="6047049"/>
            <a:ext cx="2068002" cy="603503"/>
          </a:xfrm>
          <a:prstGeom prst="rect">
            <a:avLst/>
          </a:prstGeom>
        </p:spPr>
      </p:pic>
    </p:spTree>
    <p:extLst>
      <p:ext uri="{BB962C8B-B14F-4D97-AF65-F5344CB8AC3E}">
        <p14:creationId xmlns:p14="http://schemas.microsoft.com/office/powerpoint/2010/main" val="3637620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BB4D2C-67AF-EBB6-1F6A-3960E154AA8A}"/>
              </a:ext>
            </a:extLst>
          </p:cNvPr>
          <p:cNvSpPr>
            <a:spLocks noGrp="1"/>
          </p:cNvSpPr>
          <p:nvPr>
            <p:ph type="title"/>
          </p:nvPr>
        </p:nvSpPr>
        <p:spPr>
          <a:xfrm>
            <a:off x="571009" y="2452826"/>
            <a:ext cx="8596668" cy="976174"/>
          </a:xfrm>
        </p:spPr>
        <p:txBody>
          <a:bodyPr>
            <a:normAutofit fontScale="90000"/>
          </a:bodyPr>
          <a:lstStyle/>
          <a:p>
            <a:r>
              <a:rPr lang="en-US" dirty="0"/>
              <a:t>Molina Healthcare of Washington</a:t>
            </a:r>
          </a:p>
        </p:txBody>
      </p:sp>
      <p:sp>
        <p:nvSpPr>
          <p:cNvPr id="4" name="Footer Placeholder 3">
            <a:extLst>
              <a:ext uri="{FF2B5EF4-FFF2-40B4-BE49-F238E27FC236}">
                <a16:creationId xmlns:a16="http://schemas.microsoft.com/office/drawing/2014/main" id="{2122AAA2-DE4B-F790-791D-A250BCF815D6}"/>
              </a:ext>
            </a:extLst>
          </p:cNvPr>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AE65DC57-A964-A272-ABC2-984F0168F6D9}"/>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20</a:t>
            </a:fld>
            <a:endParaRPr lang="en-US" dirty="0">
              <a:solidFill>
                <a:prstClr val="black">
                  <a:tint val="75000"/>
                </a:prstClr>
              </a:solidFill>
            </a:endParaRPr>
          </a:p>
        </p:txBody>
      </p:sp>
      <p:pic>
        <p:nvPicPr>
          <p:cNvPr id="2" name="Picture 1">
            <a:extLst>
              <a:ext uri="{FF2B5EF4-FFF2-40B4-BE49-F238E27FC236}">
                <a16:creationId xmlns:a16="http://schemas.microsoft.com/office/drawing/2014/main" id="{80266563-EBC0-793F-5C94-B8A925D28A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334" y="4755045"/>
            <a:ext cx="1818761" cy="529360"/>
          </a:xfrm>
          <a:prstGeom prst="rect">
            <a:avLst/>
          </a:prstGeom>
        </p:spPr>
      </p:pic>
    </p:spTree>
    <p:extLst>
      <p:ext uri="{BB962C8B-B14F-4D97-AF65-F5344CB8AC3E}">
        <p14:creationId xmlns:p14="http://schemas.microsoft.com/office/powerpoint/2010/main" val="3857712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B05BE-46A1-6CDA-11D2-7C3187E5675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5791B31-289C-95E1-177C-B2580E2DEB19}"/>
              </a:ext>
            </a:extLst>
          </p:cNvPr>
          <p:cNvSpPr>
            <a:spLocks noGrp="1"/>
          </p:cNvSpPr>
          <p:nvPr>
            <p:ph type="title"/>
          </p:nvPr>
        </p:nvSpPr>
        <p:spPr>
          <a:xfrm>
            <a:off x="571009" y="2452826"/>
            <a:ext cx="8596668" cy="976174"/>
          </a:xfrm>
        </p:spPr>
        <p:txBody>
          <a:bodyPr>
            <a:normAutofit fontScale="90000"/>
          </a:bodyPr>
          <a:lstStyle/>
          <a:p>
            <a:r>
              <a:rPr lang="en-US" dirty="0"/>
              <a:t>Molina Healthcare of Washington</a:t>
            </a:r>
          </a:p>
        </p:txBody>
      </p:sp>
      <p:sp>
        <p:nvSpPr>
          <p:cNvPr id="5" name="Slide Number Placeholder 4">
            <a:extLst>
              <a:ext uri="{FF2B5EF4-FFF2-40B4-BE49-F238E27FC236}">
                <a16:creationId xmlns:a16="http://schemas.microsoft.com/office/drawing/2014/main" id="{A2D47A2B-5D87-EE62-E5D1-27F06420D2C1}"/>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21</a:t>
            </a:fld>
            <a:endParaRPr lang="en-US" dirty="0">
              <a:solidFill>
                <a:prstClr val="black">
                  <a:tint val="75000"/>
                </a:prstClr>
              </a:solidFill>
            </a:endParaRPr>
          </a:p>
        </p:txBody>
      </p:sp>
      <p:pic>
        <p:nvPicPr>
          <p:cNvPr id="2" name="Picture 1">
            <a:extLst>
              <a:ext uri="{FF2B5EF4-FFF2-40B4-BE49-F238E27FC236}">
                <a16:creationId xmlns:a16="http://schemas.microsoft.com/office/drawing/2014/main" id="{4F2DA02B-CFFF-FA2C-71E5-ACFF1FDCCB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7334" y="4755045"/>
            <a:ext cx="1818761" cy="529360"/>
          </a:xfrm>
          <a:prstGeom prst="rect">
            <a:avLst/>
          </a:prstGeom>
        </p:spPr>
      </p:pic>
    </p:spTree>
    <p:extLst>
      <p:ext uri="{BB962C8B-B14F-4D97-AF65-F5344CB8AC3E}">
        <p14:creationId xmlns:p14="http://schemas.microsoft.com/office/powerpoint/2010/main" val="3052231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C3724-E5BE-745C-9636-6DFB96208296}"/>
              </a:ext>
            </a:extLst>
          </p:cNvPr>
          <p:cNvSpPr>
            <a:spLocks noGrp="1"/>
          </p:cNvSpPr>
          <p:nvPr>
            <p:ph type="title"/>
          </p:nvPr>
        </p:nvSpPr>
        <p:spPr>
          <a:xfrm>
            <a:off x="997252" y="228932"/>
            <a:ext cx="10197494" cy="1099457"/>
          </a:xfrm>
        </p:spPr>
        <p:txBody>
          <a:bodyPr>
            <a:normAutofit fontScale="90000"/>
          </a:bodyPr>
          <a:lstStyle/>
          <a:p>
            <a:pPr algn="ctr">
              <a:lnSpc>
                <a:spcPct val="90000"/>
              </a:lnSpc>
            </a:pPr>
            <a:r>
              <a:rPr lang="en-US" sz="4800" dirty="0"/>
              <a:t>Molina Healthcare of Washington</a:t>
            </a:r>
            <a:br>
              <a:rPr lang="en-US" sz="3100" dirty="0"/>
            </a:br>
            <a:r>
              <a:rPr lang="en-US" sz="3100" dirty="0"/>
              <a:t>	Serving Medicaid enrollees in all Washington Counties</a:t>
            </a:r>
          </a:p>
        </p:txBody>
      </p:sp>
      <p:sp>
        <p:nvSpPr>
          <p:cNvPr id="5" name="Slide Number Placeholder 4">
            <a:extLst>
              <a:ext uri="{FF2B5EF4-FFF2-40B4-BE49-F238E27FC236}">
                <a16:creationId xmlns:a16="http://schemas.microsoft.com/office/drawing/2014/main" id="{80B7A5F7-B384-A923-98D6-157E841AB24B}"/>
              </a:ext>
            </a:extLst>
          </p:cNvPr>
          <p:cNvSpPr>
            <a:spLocks noGrp="1"/>
          </p:cNvSpPr>
          <p:nvPr>
            <p:ph type="sldNum" sz="quarter" idx="12"/>
          </p:nvPr>
        </p:nvSpPr>
        <p:spPr>
          <a:xfrm>
            <a:off x="9894532" y="6182876"/>
            <a:ext cx="683339"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E713CAD7-2F77-4927-A57F-7B2297346091}" type="slidenum">
              <a:rPr kumimoji="0" lang="en-US" b="0" i="0" u="none" strike="noStrike" kern="1200" cap="none" spc="0" normalizeH="0" baseline="0" noProof="0" smtClean="0">
                <a:ln>
                  <a:noFill/>
                </a:ln>
                <a:effectLst/>
                <a:uLnTx/>
                <a:uFillTx/>
                <a:latin typeface="Trebuchet MS"/>
                <a:ea typeface="+mn-ea"/>
                <a:cs typeface="+mn-cs"/>
              </a:rPr>
              <a:pPr marL="0" marR="0" lvl="0" indent="0" defTabSz="914400" rtl="0" eaLnBrk="1" fontAlgn="auto" latinLnBrk="0" hangingPunct="1">
                <a:spcBef>
                  <a:spcPts val="0"/>
                </a:spcBef>
                <a:spcAft>
                  <a:spcPts val="600"/>
                </a:spcAft>
                <a:buClrTx/>
                <a:buSzTx/>
                <a:buFontTx/>
                <a:buNone/>
                <a:tabLst/>
                <a:defRPr/>
              </a:pPr>
              <a:t>22</a:t>
            </a:fld>
            <a:endParaRPr kumimoji="0" lang="en-US" b="0" i="0" u="none" strike="noStrike" kern="1200" cap="none" spc="0" normalizeH="0" baseline="0" noProof="0">
              <a:ln>
                <a:noFill/>
              </a:ln>
              <a:effectLst/>
              <a:uLnTx/>
              <a:uFillTx/>
              <a:latin typeface="Trebuchet MS"/>
              <a:ea typeface="+mn-ea"/>
              <a:cs typeface="+mn-cs"/>
            </a:endParaRPr>
          </a:p>
        </p:txBody>
      </p:sp>
      <p:graphicFrame>
        <p:nvGraphicFramePr>
          <p:cNvPr id="11" name="Content Placeholder 8">
            <a:extLst>
              <a:ext uri="{FF2B5EF4-FFF2-40B4-BE49-F238E27FC236}">
                <a16:creationId xmlns:a16="http://schemas.microsoft.com/office/drawing/2014/main" id="{45780262-F787-BDE3-B61B-DFA7F86DF13D}"/>
              </a:ext>
            </a:extLst>
          </p:cNvPr>
          <p:cNvGraphicFramePr>
            <a:graphicFrameLocks noGrp="1"/>
          </p:cNvGraphicFramePr>
          <p:nvPr>
            <p:ph idx="1"/>
          </p:nvPr>
        </p:nvGraphicFramePr>
        <p:xfrm>
          <a:off x="633790" y="1867476"/>
          <a:ext cx="10099524" cy="468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1C9D7445-2D99-2A7C-CD5B-47C552C4749E}"/>
              </a:ext>
            </a:extLst>
          </p:cNvPr>
          <p:cNvSpPr txBox="1"/>
          <p:nvPr/>
        </p:nvSpPr>
        <p:spPr>
          <a:xfrm>
            <a:off x="2697312" y="1274711"/>
            <a:ext cx="6797374" cy="461665"/>
          </a:xfrm>
          <a:prstGeom prst="rect">
            <a:avLst/>
          </a:prstGeom>
          <a:noFill/>
        </p:spPr>
        <p:txBody>
          <a:bodyPr wrap="none" rtlCol="0">
            <a:spAutoFit/>
          </a:bodyPr>
          <a:lstStyle/>
          <a:p>
            <a:r>
              <a:rPr lang="en-US" sz="2400" dirty="0"/>
              <a:t>Reference Materials for the following Programs:</a:t>
            </a:r>
          </a:p>
        </p:txBody>
      </p:sp>
    </p:spTree>
    <p:extLst>
      <p:ext uri="{BB962C8B-B14F-4D97-AF65-F5344CB8AC3E}">
        <p14:creationId xmlns:p14="http://schemas.microsoft.com/office/powerpoint/2010/main" val="3135171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8696A-2880-F88D-15B4-EEE35F585056}"/>
              </a:ext>
            </a:extLst>
          </p:cNvPr>
          <p:cNvSpPr>
            <a:spLocks noGrp="1"/>
          </p:cNvSpPr>
          <p:nvPr>
            <p:ph type="title"/>
          </p:nvPr>
        </p:nvSpPr>
        <p:spPr/>
        <p:txBody>
          <a:bodyPr/>
          <a:lstStyle/>
          <a:p>
            <a:r>
              <a:rPr lang="en-US" dirty="0"/>
              <a:t>Care Management Programs</a:t>
            </a:r>
          </a:p>
        </p:txBody>
      </p:sp>
      <p:sp>
        <p:nvSpPr>
          <p:cNvPr id="5" name="Slide Number Placeholder 4">
            <a:extLst>
              <a:ext uri="{FF2B5EF4-FFF2-40B4-BE49-F238E27FC236}">
                <a16:creationId xmlns:a16="http://schemas.microsoft.com/office/drawing/2014/main" id="{FCC97F92-B753-B246-16FB-C8630A779F27}"/>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23</a:t>
            </a:fld>
            <a:endParaRPr lang="en-US" dirty="0">
              <a:solidFill>
                <a:prstClr val="black">
                  <a:tint val="75000"/>
                </a:prstClr>
              </a:solidFill>
            </a:endParaRPr>
          </a:p>
        </p:txBody>
      </p:sp>
      <p:sp>
        <p:nvSpPr>
          <p:cNvPr id="6" name="Rectangle 5" descr="Stethoscope">
            <a:extLst>
              <a:ext uri="{FF2B5EF4-FFF2-40B4-BE49-F238E27FC236}">
                <a16:creationId xmlns:a16="http://schemas.microsoft.com/office/drawing/2014/main" id="{21A66439-EAD0-35A2-8AA0-A6731E1B7A83}"/>
              </a:ext>
            </a:extLst>
          </p:cNvPr>
          <p:cNvSpPr/>
          <p:nvPr/>
        </p:nvSpPr>
        <p:spPr>
          <a:xfrm>
            <a:off x="5478402" y="2253695"/>
            <a:ext cx="1235196" cy="1175305"/>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7" name="TextBox 6">
            <a:extLst>
              <a:ext uri="{FF2B5EF4-FFF2-40B4-BE49-F238E27FC236}">
                <a16:creationId xmlns:a16="http://schemas.microsoft.com/office/drawing/2014/main" id="{9328B936-2F6B-A2FC-F523-2C34DB80753C}"/>
              </a:ext>
            </a:extLst>
          </p:cNvPr>
          <p:cNvSpPr txBox="1"/>
          <p:nvPr/>
        </p:nvSpPr>
        <p:spPr>
          <a:xfrm>
            <a:off x="677334" y="1514457"/>
            <a:ext cx="6678131" cy="1754326"/>
          </a:xfrm>
          <a:prstGeom prst="rect">
            <a:avLst/>
          </a:prstGeom>
          <a:noFill/>
        </p:spPr>
        <p:txBody>
          <a:bodyPr wrap="square" rtlCol="0">
            <a:spAutoFit/>
          </a:bodyPr>
          <a:lstStyle/>
          <a:p>
            <a:r>
              <a:rPr lang="en-US" dirty="0"/>
              <a:t>Quick Referral links to request Care Management services:</a:t>
            </a:r>
          </a:p>
          <a:p>
            <a:endParaRPr lang="en-US" dirty="0"/>
          </a:p>
          <a:p>
            <a:endParaRPr lang="en-US" dirty="0"/>
          </a:p>
          <a:p>
            <a:pPr lvl="0" defTabSz="457200">
              <a:defRPr/>
            </a:pPr>
            <a:r>
              <a:rPr lang="en-US" dirty="0">
                <a:hlinkClick r:id="rId4"/>
              </a:rPr>
              <a:t>Molina of WA CM Referral Form</a:t>
            </a:r>
            <a:endParaRPr lang="en-US" dirty="0"/>
          </a:p>
          <a:p>
            <a:pPr lvl="0" defTabSz="457200">
              <a:defRPr/>
            </a:pPr>
            <a:endParaRPr lang="en-US" dirty="0"/>
          </a:p>
          <a:p>
            <a:pPr lvl="0" defTabSz="457200">
              <a:defRPr/>
            </a:pPr>
            <a:r>
              <a:rPr lang="en-US" dirty="0">
                <a:hlinkClick r:id="rId5"/>
              </a:rPr>
              <a:t>Molina of WA Pregnancy Referral Form</a:t>
            </a:r>
            <a:endParaRPr lang="en-US" dirty="0"/>
          </a:p>
        </p:txBody>
      </p:sp>
      <p:sp>
        <p:nvSpPr>
          <p:cNvPr id="8" name="Rectangle 7" descr="User">
            <a:extLst>
              <a:ext uri="{FF2B5EF4-FFF2-40B4-BE49-F238E27FC236}">
                <a16:creationId xmlns:a16="http://schemas.microsoft.com/office/drawing/2014/main" id="{278F8D4C-279F-072B-AFB5-607AB80F3CE7}"/>
              </a:ext>
            </a:extLst>
          </p:cNvPr>
          <p:cNvSpPr/>
          <p:nvPr/>
        </p:nvSpPr>
        <p:spPr>
          <a:xfrm>
            <a:off x="6491539" y="4784029"/>
            <a:ext cx="799374" cy="805801"/>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2">
              <a:hueOff val="-289240"/>
              <a:satOff val="-1985"/>
              <a:lumOff val="1020"/>
              <a:alphaOff val="0"/>
            </a:schemeClr>
          </a:effectRef>
          <a:fontRef idx="minor">
            <a:schemeClr val="lt1"/>
          </a:fontRef>
        </p:style>
        <p:txBody>
          <a:bodyPr/>
          <a:lstStyle/>
          <a:p>
            <a:endParaRPr lang="en-US"/>
          </a:p>
        </p:txBody>
      </p:sp>
      <p:sp>
        <p:nvSpPr>
          <p:cNvPr id="9" name="Rectangle 8" descr="Medical">
            <a:extLst>
              <a:ext uri="{FF2B5EF4-FFF2-40B4-BE49-F238E27FC236}">
                <a16:creationId xmlns:a16="http://schemas.microsoft.com/office/drawing/2014/main" id="{50DB6E1F-1DB5-34B2-8EE1-CFCFBDB4C6D1}"/>
              </a:ext>
            </a:extLst>
          </p:cNvPr>
          <p:cNvSpPr/>
          <p:nvPr/>
        </p:nvSpPr>
        <p:spPr>
          <a:xfrm>
            <a:off x="6467691" y="5943707"/>
            <a:ext cx="799375" cy="805801"/>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rgbClr r="0" g="0" b="0"/>
          </a:lnRef>
          <a:fillRef idx="1">
            <a:scrgbClr r="0" g="0" b="0"/>
          </a:fillRef>
          <a:effectRef idx="0">
            <a:schemeClr val="accent2">
              <a:hueOff val="-578480"/>
              <a:satOff val="-3970"/>
              <a:lumOff val="2039"/>
              <a:alphaOff val="0"/>
            </a:schemeClr>
          </a:effectRef>
          <a:fontRef idx="minor">
            <a:schemeClr val="lt1"/>
          </a:fontRef>
        </p:style>
        <p:txBody>
          <a:bodyPr/>
          <a:lstStyle/>
          <a:p>
            <a:endParaRPr lang="en-US"/>
          </a:p>
        </p:txBody>
      </p:sp>
      <p:sp>
        <p:nvSpPr>
          <p:cNvPr id="10" name="TextBox 9">
            <a:extLst>
              <a:ext uri="{FF2B5EF4-FFF2-40B4-BE49-F238E27FC236}">
                <a16:creationId xmlns:a16="http://schemas.microsoft.com/office/drawing/2014/main" id="{7335DAD8-140E-5BB5-E6A0-9511EBB9A70F}"/>
              </a:ext>
            </a:extLst>
          </p:cNvPr>
          <p:cNvSpPr txBox="1"/>
          <p:nvPr/>
        </p:nvSpPr>
        <p:spPr>
          <a:xfrm>
            <a:off x="677334" y="5343543"/>
            <a:ext cx="3461204" cy="1200329"/>
          </a:xfrm>
          <a:prstGeom prst="rect">
            <a:avLst/>
          </a:prstGeom>
          <a:noFill/>
        </p:spPr>
        <p:txBody>
          <a:bodyPr wrap="none" rtlCol="0">
            <a:spAutoFit/>
          </a:bodyPr>
          <a:lstStyle/>
          <a:p>
            <a:endParaRPr lang="en-US" dirty="0"/>
          </a:p>
          <a:p>
            <a:r>
              <a:rPr lang="en-US" dirty="0"/>
              <a:t>Contact information for Molina:</a:t>
            </a:r>
          </a:p>
          <a:p>
            <a:r>
              <a:rPr lang="en-US" dirty="0"/>
              <a:t>Nurse Advise Line </a:t>
            </a:r>
          </a:p>
          <a:p>
            <a:r>
              <a:rPr lang="en-US" dirty="0"/>
              <a:t>Member Services </a:t>
            </a:r>
          </a:p>
        </p:txBody>
      </p:sp>
    </p:spTree>
    <p:extLst>
      <p:ext uri="{BB962C8B-B14F-4D97-AF65-F5344CB8AC3E}">
        <p14:creationId xmlns:p14="http://schemas.microsoft.com/office/powerpoint/2010/main" val="2081757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374FF-1205-A2ED-FCCD-7724BDB7ED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3040A2-4D7C-45FE-7404-5FE73C30F8C2}"/>
              </a:ext>
            </a:extLst>
          </p:cNvPr>
          <p:cNvSpPr>
            <a:spLocks noGrp="1"/>
          </p:cNvSpPr>
          <p:nvPr>
            <p:ph type="title"/>
          </p:nvPr>
        </p:nvSpPr>
        <p:spPr>
          <a:xfrm>
            <a:off x="504996" y="378809"/>
            <a:ext cx="4363291" cy="1320800"/>
          </a:xfrm>
        </p:spPr>
        <p:txBody>
          <a:bodyPr>
            <a:normAutofit/>
          </a:bodyPr>
          <a:lstStyle/>
          <a:p>
            <a:r>
              <a:rPr lang="en-US" sz="2400" dirty="0"/>
              <a:t>What to include in a Care Management referral, </a:t>
            </a:r>
          </a:p>
        </p:txBody>
      </p:sp>
      <p:sp>
        <p:nvSpPr>
          <p:cNvPr id="3" name="Content Placeholder 2">
            <a:extLst>
              <a:ext uri="{FF2B5EF4-FFF2-40B4-BE49-F238E27FC236}">
                <a16:creationId xmlns:a16="http://schemas.microsoft.com/office/drawing/2014/main" id="{BF4C93D3-E068-C3E8-0DE5-73132E7E7C44}"/>
              </a:ext>
            </a:extLst>
          </p:cNvPr>
          <p:cNvSpPr>
            <a:spLocks noGrp="1"/>
          </p:cNvSpPr>
          <p:nvPr>
            <p:ph idx="1"/>
          </p:nvPr>
        </p:nvSpPr>
        <p:spPr>
          <a:xfrm>
            <a:off x="385254" y="2033313"/>
            <a:ext cx="4177695" cy="3820676"/>
          </a:xfrm>
        </p:spPr>
        <p:txBody>
          <a:bodyPr>
            <a:normAutofit/>
          </a:bodyPr>
          <a:lstStyle/>
          <a:p>
            <a:pPr lvl="1"/>
            <a:r>
              <a:rPr lang="en-US" sz="2000" dirty="0"/>
              <a:t>Who is making the referral and preferred contact</a:t>
            </a:r>
          </a:p>
          <a:p>
            <a:pPr lvl="1"/>
            <a:r>
              <a:rPr lang="en-US" sz="2000" dirty="0"/>
              <a:t>Did referrer obtain member’s consent?</a:t>
            </a:r>
          </a:p>
          <a:p>
            <a:pPr lvl="1"/>
            <a:r>
              <a:rPr lang="en-US" sz="2000" dirty="0"/>
              <a:t>Member’s name and date of birth</a:t>
            </a:r>
          </a:p>
          <a:p>
            <a:pPr lvl="1"/>
            <a:r>
              <a:rPr lang="en-US" sz="2000" dirty="0" err="1"/>
              <a:t>ProviderOne</a:t>
            </a:r>
            <a:r>
              <a:rPr lang="en-US" sz="2000" dirty="0"/>
              <a:t> number</a:t>
            </a:r>
          </a:p>
          <a:p>
            <a:pPr lvl="1"/>
            <a:r>
              <a:rPr lang="en-US" sz="2000" dirty="0"/>
              <a:t>Member’s best contact number and way to contact or time to call</a:t>
            </a:r>
          </a:p>
          <a:p>
            <a:pPr lvl="1"/>
            <a:r>
              <a:rPr lang="en-US" sz="2000" dirty="0"/>
              <a:t>Primary reason for referral</a:t>
            </a:r>
          </a:p>
          <a:p>
            <a:endParaRPr lang="en-US" dirty="0"/>
          </a:p>
        </p:txBody>
      </p:sp>
      <p:sp>
        <p:nvSpPr>
          <p:cNvPr id="5" name="Slide Number Placeholder 4">
            <a:extLst>
              <a:ext uri="{FF2B5EF4-FFF2-40B4-BE49-F238E27FC236}">
                <a16:creationId xmlns:a16="http://schemas.microsoft.com/office/drawing/2014/main" id="{52C658F4-88D7-5885-D2E8-0439A449638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13CAD7-2F77-4927-A57F-7B2297346091}" type="slidenum">
              <a:rPr kumimoji="0" lang="en-US" sz="9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900" b="0" i="0" u="none" strike="noStrike" kern="1200" cap="none" spc="0" normalizeH="0" baseline="0" noProof="0" dirty="0">
              <a:ln>
                <a:noFill/>
              </a:ln>
              <a:solidFill>
                <a:prstClr val="black">
                  <a:tint val="75000"/>
                </a:prstClr>
              </a:solidFill>
              <a:effectLst/>
              <a:uLnTx/>
              <a:uFillTx/>
              <a:latin typeface="Trebuchet MS"/>
              <a:ea typeface="+mn-ea"/>
              <a:cs typeface="+mn-cs"/>
            </a:endParaRPr>
          </a:p>
        </p:txBody>
      </p:sp>
      <p:sp>
        <p:nvSpPr>
          <p:cNvPr id="7" name="TextBox 6">
            <a:extLst>
              <a:ext uri="{FF2B5EF4-FFF2-40B4-BE49-F238E27FC236}">
                <a16:creationId xmlns:a16="http://schemas.microsoft.com/office/drawing/2014/main" id="{2394D1C6-B7D8-0E34-6A2E-47173ABB1156}"/>
              </a:ext>
            </a:extLst>
          </p:cNvPr>
          <p:cNvSpPr txBox="1"/>
          <p:nvPr/>
        </p:nvSpPr>
        <p:spPr>
          <a:xfrm>
            <a:off x="4868288" y="311304"/>
            <a:ext cx="4896198" cy="830997"/>
          </a:xfrm>
          <a:prstGeom prst="rect">
            <a:avLst/>
          </a:prstGeom>
          <a:noFill/>
        </p:spPr>
        <p:txBody>
          <a:bodyPr wrap="square">
            <a:spAutoFit/>
          </a:bodyPr>
          <a:lstStyle/>
          <a:p>
            <a:pPr algn="ctr"/>
            <a:r>
              <a:rPr lang="en-US" sz="2400" dirty="0">
                <a:solidFill>
                  <a:srgbClr val="3494BA"/>
                </a:solidFill>
                <a:latin typeface="Trebuchet MS"/>
                <a:ea typeface="+mj-ea"/>
                <a:cs typeface="+mj-cs"/>
              </a:rPr>
              <a:t>Care Management Referral Triggers</a:t>
            </a:r>
            <a:r>
              <a:rPr kumimoji="0" lang="en-US" sz="2400" b="0" i="0" u="none" strike="noStrike" kern="1200" cap="none" spc="0" normalizeH="0" baseline="0" noProof="0" dirty="0">
                <a:ln>
                  <a:noFill/>
                </a:ln>
                <a:solidFill>
                  <a:srgbClr val="3494BA"/>
                </a:solidFill>
                <a:effectLst/>
                <a:uLnTx/>
                <a:uFillTx/>
                <a:latin typeface="Trebuchet MS"/>
                <a:ea typeface="+mj-ea"/>
                <a:cs typeface="+mj-cs"/>
              </a:rPr>
              <a:t> </a:t>
            </a:r>
            <a:endParaRPr lang="en-US" sz="2400" dirty="0"/>
          </a:p>
        </p:txBody>
      </p:sp>
      <p:sp>
        <p:nvSpPr>
          <p:cNvPr id="8" name="TextBox 7">
            <a:extLst>
              <a:ext uri="{FF2B5EF4-FFF2-40B4-BE49-F238E27FC236}">
                <a16:creationId xmlns:a16="http://schemas.microsoft.com/office/drawing/2014/main" id="{37173F8F-D2C7-825B-7683-83EA7D9A0403}"/>
              </a:ext>
            </a:extLst>
          </p:cNvPr>
          <p:cNvSpPr txBox="1"/>
          <p:nvPr/>
        </p:nvSpPr>
        <p:spPr>
          <a:xfrm>
            <a:off x="5115206" y="1329674"/>
            <a:ext cx="5905886" cy="4524315"/>
          </a:xfrm>
          <a:prstGeom prst="rect">
            <a:avLst/>
          </a:prstGeom>
          <a:noFill/>
        </p:spPr>
        <p:txBody>
          <a:bodyPr wrap="square" rtlCol="0">
            <a:spAutoFit/>
          </a:bodyPr>
          <a:lstStyle/>
          <a:p>
            <a:r>
              <a:rPr lang="en-US" b="1" dirty="0"/>
              <a:t>Refer a member to a Managed Care - Case Manager when:</a:t>
            </a:r>
            <a:endParaRPr lang="en-US" dirty="0"/>
          </a:p>
          <a:p>
            <a:pPr marL="285750" lvl="0" indent="-285750">
              <a:buFont typeface="Arial" panose="020B0604020202020204" pitchFamily="34" charset="0"/>
              <a:buChar char="•"/>
            </a:pPr>
            <a:r>
              <a:rPr lang="en-US" dirty="0"/>
              <a:t>Members have complex clinical or behavioral health needs</a:t>
            </a:r>
          </a:p>
          <a:p>
            <a:pPr marL="285750" lvl="0" indent="-285750">
              <a:buFont typeface="Arial" panose="020B0604020202020204" pitchFamily="34" charset="0"/>
              <a:buChar char="•"/>
            </a:pPr>
            <a:r>
              <a:rPr lang="en-US" dirty="0"/>
              <a:t>Members have been hospitalized or visited the ED and have ongoing clinical care issues</a:t>
            </a:r>
          </a:p>
          <a:p>
            <a:pPr marL="285750" lvl="0" indent="-285750">
              <a:buFont typeface="Arial" panose="020B0604020202020204" pitchFamily="34" charset="0"/>
              <a:buChar char="•"/>
            </a:pPr>
            <a:r>
              <a:rPr lang="en-US" dirty="0"/>
              <a:t>Members have increasing health care needs and needs are more appropriate for clinical support.</a:t>
            </a:r>
          </a:p>
          <a:p>
            <a:pPr marL="285750" lvl="0" indent="-285750">
              <a:buFont typeface="Arial" panose="020B0604020202020204" pitchFamily="34" charset="0"/>
              <a:buChar char="•"/>
            </a:pPr>
            <a:r>
              <a:rPr lang="en-US" dirty="0"/>
              <a:t>Member requests for MCO Care Manager</a:t>
            </a:r>
          </a:p>
          <a:p>
            <a:pPr marL="285750" lvl="0" indent="-285750">
              <a:buFont typeface="Arial" panose="020B0604020202020204" pitchFamily="34" charset="0"/>
              <a:buChar char="•"/>
            </a:pPr>
            <a:r>
              <a:rPr lang="en-US" dirty="0"/>
              <a:t>Members are identified as Health Home eligible. Verify if the member is working with a HH care coordinator. </a:t>
            </a:r>
          </a:p>
          <a:p>
            <a:pPr marL="285750" lvl="0" indent="-285750">
              <a:buFont typeface="Arial" panose="020B0604020202020204" pitchFamily="34" charset="0"/>
              <a:buChar char="•"/>
            </a:pPr>
            <a:r>
              <a:rPr lang="en-US" dirty="0"/>
              <a:t>Members need assistance coordinating care among health care providers</a:t>
            </a:r>
          </a:p>
          <a:p>
            <a:pPr marL="285750" lvl="0" indent="-285750">
              <a:buFont typeface="Arial" panose="020B0604020202020204" pitchFamily="34" charset="0"/>
              <a:buChar char="•"/>
            </a:pPr>
            <a:r>
              <a:rPr lang="en-US" dirty="0"/>
              <a:t>Members need assistance coordinating benefits among Medicaid programs</a:t>
            </a:r>
          </a:p>
        </p:txBody>
      </p:sp>
    </p:spTree>
    <p:extLst>
      <p:ext uri="{BB962C8B-B14F-4D97-AF65-F5344CB8AC3E}">
        <p14:creationId xmlns:p14="http://schemas.microsoft.com/office/powerpoint/2010/main" val="3146078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3E2F9-EC9D-D601-780A-F6DA21589C7B}"/>
              </a:ext>
            </a:extLst>
          </p:cNvPr>
          <p:cNvSpPr>
            <a:spLocks noGrp="1"/>
          </p:cNvSpPr>
          <p:nvPr>
            <p:ph type="title"/>
          </p:nvPr>
        </p:nvSpPr>
        <p:spPr>
          <a:xfrm>
            <a:off x="1860176" y="21427"/>
            <a:ext cx="7987553" cy="914400"/>
          </a:xfrm>
        </p:spPr>
        <p:txBody>
          <a:bodyPr>
            <a:normAutofit/>
          </a:bodyPr>
          <a:lstStyle/>
          <a:p>
            <a:r>
              <a:rPr lang="en-US" sz="3177" b="0">
                <a:solidFill>
                  <a:prstClr val="black"/>
                </a:solidFill>
                <a:latin typeface="+mj-lt"/>
                <a:cs typeface="+mj-cs"/>
              </a:rPr>
              <a:t>Molina Care Management Programs</a:t>
            </a:r>
            <a:endParaRPr lang="en-US" sz="3177">
              <a:latin typeface="+mj-lt"/>
            </a:endParaRPr>
          </a:p>
        </p:txBody>
      </p:sp>
      <p:sp>
        <p:nvSpPr>
          <p:cNvPr id="9" name="TextBox 8">
            <a:extLst>
              <a:ext uri="{FF2B5EF4-FFF2-40B4-BE49-F238E27FC236}">
                <a16:creationId xmlns:a16="http://schemas.microsoft.com/office/drawing/2014/main" id="{9154E365-6EE9-88ED-1677-470247920EA0}"/>
              </a:ext>
            </a:extLst>
          </p:cNvPr>
          <p:cNvSpPr txBox="1"/>
          <p:nvPr/>
        </p:nvSpPr>
        <p:spPr>
          <a:xfrm>
            <a:off x="262779" y="840577"/>
            <a:ext cx="3909171" cy="5087483"/>
          </a:xfrm>
          <a:prstGeom prst="rect">
            <a:avLst/>
          </a:prstGeom>
          <a:noFill/>
        </p:spPr>
        <p:txBody>
          <a:bodyPr wrap="square">
            <a:spAutoFit/>
          </a:bodyPr>
          <a:lstStyle/>
          <a:p>
            <a:pPr marL="0" marR="0" algn="ctr">
              <a:lnSpc>
                <a:spcPct val="115000"/>
              </a:lnSpc>
              <a:spcAft>
                <a:spcPts val="800"/>
              </a:spcAft>
              <a:buNone/>
            </a:pPr>
            <a:r>
              <a:rPr lang="en-US" sz="2400" b="1" kern="100" dirty="0">
                <a:effectLst/>
                <a:ea typeface="Aptos" panose="020B0004020202020204" pitchFamily="34" charset="0"/>
                <a:cs typeface="Times New Roman" panose="02020603050405020304" pitchFamily="18" charset="0"/>
              </a:rPr>
              <a:t>Care Coordination and Case Management</a:t>
            </a:r>
            <a:endParaRPr lang="en-US" sz="2400"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r>
              <a:rPr lang="en-US" sz="1600" kern="100" dirty="0">
                <a:effectLst/>
                <a:ea typeface="Aptos" panose="020B0004020202020204" pitchFamily="34" charset="0"/>
                <a:cs typeface="Times New Roman" panose="02020603050405020304" pitchFamily="18" charset="0"/>
              </a:rPr>
              <a:t>Living with health problems and managing them can be hard. Molina offers special services for members who need extra help. Molina staff can help you:</a:t>
            </a:r>
          </a:p>
          <a:p>
            <a:pPr marL="342900" marR="0" lvl="0" indent="-342900">
              <a:lnSpc>
                <a:spcPct val="115000"/>
              </a:lnSpc>
              <a:buFont typeface="Wingdings" panose="05000000000000000000" pitchFamily="2" charset="2"/>
              <a:buChar char=""/>
            </a:pPr>
            <a:r>
              <a:rPr lang="en-US" sz="1600" kern="100" dirty="0">
                <a:effectLst/>
                <a:ea typeface="Aptos" panose="020B0004020202020204" pitchFamily="34" charset="0"/>
                <a:cs typeface="Times New Roman" panose="02020603050405020304" pitchFamily="18" charset="0"/>
              </a:rPr>
              <a:t>Better understand your health issues</a:t>
            </a:r>
          </a:p>
          <a:p>
            <a:pPr marL="342900" marR="0" lvl="0" indent="-342900">
              <a:lnSpc>
                <a:spcPct val="115000"/>
              </a:lnSpc>
              <a:buFont typeface="Wingdings" panose="05000000000000000000" pitchFamily="2" charset="2"/>
              <a:buChar char=""/>
            </a:pPr>
            <a:r>
              <a:rPr lang="en-US" sz="1600" kern="100" dirty="0">
                <a:effectLst/>
                <a:ea typeface="Aptos" panose="020B0004020202020204" pitchFamily="34" charset="0"/>
                <a:cs typeface="Times New Roman" panose="02020603050405020304" pitchFamily="18" charset="0"/>
              </a:rPr>
              <a:t>Schedule provider visits and tests</a:t>
            </a:r>
          </a:p>
          <a:p>
            <a:pPr marL="342900" marR="0" lvl="0" indent="-342900">
              <a:lnSpc>
                <a:spcPct val="115000"/>
              </a:lnSpc>
              <a:buFont typeface="Wingdings" panose="05000000000000000000" pitchFamily="2" charset="2"/>
              <a:buChar char=""/>
            </a:pPr>
            <a:r>
              <a:rPr lang="en-US" sz="1600" kern="100" dirty="0">
                <a:effectLst/>
                <a:ea typeface="Aptos" panose="020B0004020202020204" pitchFamily="34" charset="0"/>
                <a:cs typeface="Times New Roman" panose="02020603050405020304" pitchFamily="18" charset="0"/>
              </a:rPr>
              <a:t>Find community services near you such as food banks, clothing resources and housing agencies</a:t>
            </a:r>
          </a:p>
          <a:p>
            <a:pPr marL="342900" marR="0" lvl="0" indent="-342900">
              <a:lnSpc>
                <a:spcPct val="115000"/>
              </a:lnSpc>
              <a:buFont typeface="Wingdings" panose="05000000000000000000" pitchFamily="2" charset="2"/>
              <a:buChar char=""/>
            </a:pPr>
            <a:r>
              <a:rPr lang="en-US" sz="1600" kern="100" dirty="0">
                <a:effectLst/>
                <a:ea typeface="Aptos" panose="020B0004020202020204" pitchFamily="34" charset="0"/>
                <a:cs typeface="Times New Roman" panose="02020603050405020304" pitchFamily="18" charset="0"/>
              </a:rPr>
              <a:t>Get transportation assistance</a:t>
            </a:r>
          </a:p>
          <a:p>
            <a:pPr marL="342900" marR="0" lvl="0" indent="-342900">
              <a:lnSpc>
                <a:spcPct val="115000"/>
              </a:lnSpc>
              <a:spcAft>
                <a:spcPts val="800"/>
              </a:spcAft>
              <a:buFont typeface="Wingdings" panose="05000000000000000000" pitchFamily="2" charset="2"/>
              <a:buChar char=""/>
            </a:pPr>
            <a:r>
              <a:rPr lang="en-US" sz="1600" kern="100" dirty="0">
                <a:effectLst/>
                <a:ea typeface="Aptos" panose="020B0004020202020204" pitchFamily="34" charset="0"/>
                <a:cs typeface="Times New Roman" panose="02020603050405020304" pitchFamily="18" charset="0"/>
              </a:rPr>
              <a:t>Care for chronic conditions like asthma, depression, diabetes and heart disease</a:t>
            </a:r>
          </a:p>
        </p:txBody>
      </p:sp>
      <p:sp>
        <p:nvSpPr>
          <p:cNvPr id="11" name="TextBox 10">
            <a:extLst>
              <a:ext uri="{FF2B5EF4-FFF2-40B4-BE49-F238E27FC236}">
                <a16:creationId xmlns:a16="http://schemas.microsoft.com/office/drawing/2014/main" id="{036FD185-3203-8AA1-E45D-FDD091F5DB11}"/>
              </a:ext>
            </a:extLst>
          </p:cNvPr>
          <p:cNvSpPr txBox="1"/>
          <p:nvPr/>
        </p:nvSpPr>
        <p:spPr>
          <a:xfrm>
            <a:off x="4745830" y="852479"/>
            <a:ext cx="4964227" cy="5731121"/>
          </a:xfrm>
          <a:prstGeom prst="rect">
            <a:avLst/>
          </a:prstGeom>
          <a:noFill/>
        </p:spPr>
        <p:txBody>
          <a:bodyPr wrap="square">
            <a:spAutoFit/>
          </a:bodyPr>
          <a:lstStyle/>
          <a:p>
            <a:pPr marL="0" marR="0" algn="ctr">
              <a:lnSpc>
                <a:spcPct val="115000"/>
              </a:lnSpc>
              <a:spcAft>
                <a:spcPts val="800"/>
              </a:spcAft>
              <a:buNone/>
            </a:pPr>
            <a:r>
              <a:rPr lang="en-US" sz="2400" b="1" kern="100" dirty="0">
                <a:effectLst/>
                <a:latin typeface="Trebuchet MS" panose="020B0603020202020204" pitchFamily="34" charset="0"/>
                <a:ea typeface="Times New Roman" panose="02020603050405020304" pitchFamily="18" charset="0"/>
                <a:cs typeface="Arial" panose="020B0604020202020204" pitchFamily="34" charset="0"/>
              </a:rPr>
              <a:t>Specialized Care Management Programs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Wingdings" panose="05000000000000000000" pitchFamily="2" charset="2"/>
              <a:buChar char=""/>
            </a:pPr>
            <a:r>
              <a:rPr lang="en-US" sz="1400" b="1" kern="100" dirty="0">
                <a:solidFill>
                  <a:srgbClr val="000000"/>
                </a:solidFill>
                <a:effectLst/>
                <a:ea typeface="Times New Roman" panose="02020603050405020304" pitchFamily="18" charset="0"/>
                <a:cs typeface="Arial" panose="020B0604020202020204" pitchFamily="34" charset="0"/>
              </a:rPr>
              <a:t>Autism/ABA Therapy</a:t>
            </a:r>
            <a:endParaRPr lang="en-US" sz="1400" kern="100" dirty="0">
              <a:effectLst/>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400" kern="100" dirty="0">
                <a:solidFill>
                  <a:srgbClr val="000000"/>
                </a:solidFill>
                <a:effectLst/>
                <a:ea typeface="Times New Roman" panose="02020603050405020304" pitchFamily="18" charset="0"/>
                <a:cs typeface="Arial" panose="020B0604020202020204" pitchFamily="34" charset="0"/>
              </a:rPr>
              <a:t>Call: (509)-321-1365 (TTY:711)</a:t>
            </a:r>
            <a:endParaRPr lang="en-US" sz="1400" kern="100" dirty="0">
              <a:effectLst/>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400" kern="100" dirty="0">
                <a:solidFill>
                  <a:srgbClr val="000000"/>
                </a:solidFill>
                <a:effectLst/>
                <a:ea typeface="Times New Roman" panose="02020603050405020304" pitchFamily="18" charset="0"/>
                <a:cs typeface="Arial" panose="020B0604020202020204" pitchFamily="34" charset="0"/>
              </a:rPr>
              <a:t>Email: </a:t>
            </a:r>
            <a:r>
              <a:rPr lang="en-US" sz="1400" u="sng" kern="100" dirty="0">
                <a:solidFill>
                  <a:srgbClr val="000000"/>
                </a:solidFill>
                <a:effectLst/>
                <a:ea typeface="Times New Roman" panose="02020603050405020304" pitchFamily="18" charset="0"/>
                <a:cs typeface="Arial" panose="020B0604020202020204" pitchFamily="34" charset="0"/>
                <a:hlinkClick r:id="rId3"/>
              </a:rPr>
              <a:t>ABA@molinahealthcare.com</a:t>
            </a:r>
            <a:endParaRPr lang="en-US" sz="1400" kern="100" dirty="0">
              <a:effectLst/>
              <a:ea typeface="Aptos" panose="020B0004020202020204" pitchFamily="34" charset="0"/>
              <a:cs typeface="Times New Roman" panose="02020603050405020304" pitchFamily="18" charset="0"/>
            </a:endParaRPr>
          </a:p>
          <a:p>
            <a:pPr marL="342900" marR="0" lvl="0" indent="-342900">
              <a:lnSpc>
                <a:spcPct val="115000"/>
              </a:lnSpc>
              <a:buFont typeface="Wingdings" panose="05000000000000000000" pitchFamily="2" charset="2"/>
              <a:buChar char=""/>
            </a:pPr>
            <a:r>
              <a:rPr lang="en-US" sz="1400" b="1" kern="100" dirty="0">
                <a:solidFill>
                  <a:srgbClr val="000000"/>
                </a:solidFill>
                <a:effectLst/>
                <a:ea typeface="Times New Roman" panose="02020603050405020304" pitchFamily="18" charset="0"/>
                <a:cs typeface="Arial" panose="020B0604020202020204" pitchFamily="34" charset="0"/>
              </a:rPr>
              <a:t>Bariatric Surgery</a:t>
            </a:r>
            <a:endParaRPr lang="en-US" sz="1400" kern="100" dirty="0">
              <a:effectLst/>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400" kern="100" dirty="0">
                <a:solidFill>
                  <a:srgbClr val="000000"/>
                </a:solidFill>
                <a:effectLst/>
                <a:ea typeface="Times New Roman" panose="02020603050405020304" pitchFamily="18" charset="0"/>
                <a:cs typeface="Arial" panose="020B0604020202020204" pitchFamily="34" charset="0"/>
              </a:rPr>
              <a:t>Call: (425)-330-7467 (TTY:711)</a:t>
            </a:r>
            <a:endParaRPr lang="en-US" sz="1400" kern="100" dirty="0">
              <a:effectLst/>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400" kern="100" dirty="0">
                <a:solidFill>
                  <a:srgbClr val="000000"/>
                </a:solidFill>
                <a:effectLst/>
                <a:ea typeface="Times New Roman" panose="02020603050405020304" pitchFamily="18" charset="0"/>
                <a:cs typeface="Arial" panose="020B0604020202020204" pitchFamily="34" charset="0"/>
              </a:rPr>
              <a:t>Email: </a:t>
            </a:r>
            <a:r>
              <a:rPr lang="en-US" sz="1400" u="sng" kern="100" dirty="0">
                <a:solidFill>
                  <a:srgbClr val="000000"/>
                </a:solidFill>
                <a:effectLst/>
                <a:ea typeface="Times New Roman" panose="02020603050405020304" pitchFamily="18" charset="0"/>
                <a:cs typeface="Arial" panose="020B0604020202020204" pitchFamily="34" charset="0"/>
                <a:hlinkClick r:id="rId4"/>
              </a:rPr>
              <a:t>mhw-bariatric-program@Molinahealthcare.com</a:t>
            </a:r>
            <a:endParaRPr lang="en-US" sz="1400" kern="100" dirty="0">
              <a:effectLst/>
              <a:ea typeface="Aptos" panose="020B0004020202020204" pitchFamily="34" charset="0"/>
              <a:cs typeface="Times New Roman" panose="02020603050405020304" pitchFamily="18" charset="0"/>
            </a:endParaRPr>
          </a:p>
          <a:p>
            <a:pPr marL="342900" marR="0" lvl="0" indent="-342900">
              <a:lnSpc>
                <a:spcPct val="115000"/>
              </a:lnSpc>
              <a:buFont typeface="Wingdings" panose="05000000000000000000" pitchFamily="2" charset="2"/>
              <a:buChar char=""/>
            </a:pPr>
            <a:r>
              <a:rPr lang="en-US" sz="1400" b="1" kern="100" dirty="0">
                <a:solidFill>
                  <a:srgbClr val="000000"/>
                </a:solidFill>
                <a:effectLst/>
                <a:ea typeface="Times New Roman" panose="02020603050405020304" pitchFamily="18" charset="0"/>
                <a:cs typeface="Arial" panose="020B0604020202020204" pitchFamily="34" charset="0"/>
              </a:rPr>
              <a:t>Health Services for Children with Complex Health Needs;</a:t>
            </a:r>
            <a:endParaRPr lang="en-US" sz="1400" kern="100" dirty="0">
              <a:effectLst/>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400" kern="100" dirty="0">
                <a:solidFill>
                  <a:srgbClr val="000000"/>
                </a:solidFill>
                <a:effectLst/>
                <a:ea typeface="Times New Roman" panose="02020603050405020304" pitchFamily="18" charset="0"/>
                <a:cs typeface="Arial" panose="020B0604020202020204" pitchFamily="34" charset="0"/>
              </a:rPr>
              <a:t>Children’s Long-Term Inpatient and WRAP with Intensive Services</a:t>
            </a:r>
            <a:endParaRPr lang="en-US" sz="1400" kern="100" dirty="0">
              <a:effectLst/>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400" kern="100" dirty="0">
                <a:solidFill>
                  <a:srgbClr val="000000"/>
                </a:solidFill>
                <a:effectLst/>
                <a:ea typeface="Times New Roman" panose="02020603050405020304" pitchFamily="18" charset="0"/>
                <a:cs typeface="Arial" panose="020B0604020202020204" pitchFamily="34" charset="0"/>
              </a:rPr>
              <a:t>Fax: (800) 767-7188</a:t>
            </a:r>
            <a:endParaRPr lang="en-US" sz="1400" kern="100" dirty="0">
              <a:effectLst/>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400" kern="100" dirty="0">
                <a:solidFill>
                  <a:srgbClr val="000000"/>
                </a:solidFill>
                <a:effectLst/>
                <a:ea typeface="Times New Roman" panose="02020603050405020304" pitchFamily="18" charset="0"/>
                <a:cs typeface="Arial" panose="020B0604020202020204" pitchFamily="34" charset="0"/>
              </a:rPr>
              <a:t>Email: </a:t>
            </a:r>
            <a:r>
              <a:rPr lang="en-US" sz="1400" u="sng" kern="100" dirty="0">
                <a:solidFill>
                  <a:srgbClr val="000000"/>
                </a:solidFill>
                <a:effectLst/>
                <a:ea typeface="Times New Roman" panose="02020603050405020304" pitchFamily="18" charset="0"/>
                <a:cs typeface="Arial" panose="020B0604020202020204" pitchFamily="34" charset="0"/>
                <a:hlinkClick r:id="rId5"/>
              </a:rPr>
              <a:t>mhwcmreferral@molinahealthcare.com</a:t>
            </a:r>
            <a:endParaRPr lang="en-US" sz="1400" kern="100" dirty="0">
              <a:effectLst/>
              <a:ea typeface="Aptos" panose="020B0004020202020204" pitchFamily="34" charset="0"/>
              <a:cs typeface="Times New Roman" panose="02020603050405020304" pitchFamily="18" charset="0"/>
            </a:endParaRPr>
          </a:p>
          <a:p>
            <a:pPr marL="342900" marR="0" lvl="0" indent="-342900">
              <a:lnSpc>
                <a:spcPct val="115000"/>
              </a:lnSpc>
              <a:buFont typeface="Wingdings" panose="05000000000000000000" pitchFamily="2" charset="2"/>
              <a:buChar char=""/>
            </a:pPr>
            <a:r>
              <a:rPr lang="en-US" sz="1400" b="1" kern="100" dirty="0">
                <a:solidFill>
                  <a:srgbClr val="000000"/>
                </a:solidFill>
                <a:effectLst/>
                <a:ea typeface="Times New Roman" panose="02020603050405020304" pitchFamily="18" charset="0"/>
                <a:cs typeface="Arial" panose="020B0604020202020204" pitchFamily="34" charset="0"/>
              </a:rPr>
              <a:t>LGBTQIA+ Gender Affirming Care Navigation </a:t>
            </a:r>
            <a:endParaRPr lang="en-US" sz="1400" kern="100" dirty="0">
              <a:effectLst/>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400" kern="100" dirty="0">
                <a:solidFill>
                  <a:srgbClr val="000000"/>
                </a:solidFill>
                <a:effectLst/>
                <a:ea typeface="Times New Roman" panose="02020603050405020304" pitchFamily="18" charset="0"/>
                <a:cs typeface="Arial" panose="020B0604020202020204" pitchFamily="34" charset="0"/>
              </a:rPr>
              <a:t>Fax: (800) 767-7188</a:t>
            </a:r>
            <a:endParaRPr lang="en-US" sz="1400" kern="100" dirty="0">
              <a:effectLst/>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400" kern="100" dirty="0">
                <a:solidFill>
                  <a:srgbClr val="000000"/>
                </a:solidFill>
                <a:effectLst/>
                <a:ea typeface="Times New Roman" panose="02020603050405020304" pitchFamily="18" charset="0"/>
                <a:cs typeface="Arial" panose="020B0604020202020204" pitchFamily="34" charset="0"/>
              </a:rPr>
              <a:t>Email: </a:t>
            </a:r>
            <a:r>
              <a:rPr lang="en-US" sz="1400" u="sng" kern="100" dirty="0">
                <a:solidFill>
                  <a:srgbClr val="000000"/>
                </a:solidFill>
                <a:effectLst/>
                <a:ea typeface="Times New Roman" panose="02020603050405020304" pitchFamily="18" charset="0"/>
                <a:cs typeface="Arial" panose="020B0604020202020204" pitchFamily="34" charset="0"/>
                <a:hlinkClick r:id="rId5"/>
              </a:rPr>
              <a:t>mhwcmreferral@molinahealthcare.com</a:t>
            </a:r>
            <a:endParaRPr lang="en-US" sz="1400" kern="100" dirty="0">
              <a:effectLst/>
              <a:ea typeface="Aptos" panose="020B0004020202020204" pitchFamily="34" charset="0"/>
              <a:cs typeface="Times New Roman" panose="02020603050405020304" pitchFamily="18" charset="0"/>
            </a:endParaRPr>
          </a:p>
          <a:p>
            <a:pPr marL="342900" marR="0" lvl="0" indent="-342900">
              <a:lnSpc>
                <a:spcPct val="115000"/>
              </a:lnSpc>
              <a:buFont typeface="Wingdings" panose="05000000000000000000" pitchFamily="2" charset="2"/>
              <a:buChar char=""/>
            </a:pPr>
            <a:r>
              <a:rPr lang="en-US" sz="1400" b="1" kern="100" dirty="0">
                <a:solidFill>
                  <a:srgbClr val="000000"/>
                </a:solidFill>
                <a:effectLst/>
                <a:ea typeface="Times New Roman" panose="02020603050405020304" pitchFamily="18" charset="0"/>
                <a:cs typeface="Arial" panose="020B0604020202020204" pitchFamily="34" charset="0"/>
              </a:rPr>
              <a:t>Maternity Support Care Management</a:t>
            </a:r>
            <a:endParaRPr lang="en-US" sz="1400" kern="100" dirty="0">
              <a:effectLst/>
              <a:ea typeface="Aptos" panose="020B0004020202020204" pitchFamily="34" charset="0"/>
              <a:cs typeface="Times New Roman" panose="02020603050405020304" pitchFamily="18" charset="0"/>
            </a:endParaRPr>
          </a:p>
          <a:p>
            <a:pPr marL="742950" marR="0" lvl="1" indent="-285750">
              <a:lnSpc>
                <a:spcPct val="115000"/>
              </a:lnSpc>
              <a:buFont typeface="Courier New" panose="02070309020205020404" pitchFamily="49" charset="0"/>
              <a:buChar char="o"/>
            </a:pPr>
            <a:r>
              <a:rPr lang="en-US" sz="1400" kern="100" dirty="0">
                <a:solidFill>
                  <a:srgbClr val="000000"/>
                </a:solidFill>
                <a:effectLst/>
                <a:ea typeface="Times New Roman" panose="02020603050405020304" pitchFamily="18" charset="0"/>
                <a:cs typeface="Arial" panose="020B0604020202020204" pitchFamily="34" charset="0"/>
              </a:rPr>
              <a:t>Call: (800) 869-7165</a:t>
            </a:r>
            <a:endParaRPr lang="en-US" sz="1400" kern="100" dirty="0">
              <a:effectLst/>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r>
              <a:rPr lang="en-US" sz="1400" kern="100" dirty="0">
                <a:solidFill>
                  <a:srgbClr val="000000"/>
                </a:solidFill>
                <a:effectLst/>
                <a:ea typeface="Times New Roman" panose="02020603050405020304" pitchFamily="18" charset="0"/>
                <a:cs typeface="Arial" panose="020B0604020202020204" pitchFamily="34" charset="0"/>
              </a:rPr>
              <a:t>Email: </a:t>
            </a:r>
            <a:r>
              <a:rPr lang="en-US" sz="1400" u="sng" kern="100" dirty="0">
                <a:solidFill>
                  <a:srgbClr val="000000"/>
                </a:solidFill>
                <a:effectLst/>
                <a:ea typeface="Times New Roman" panose="02020603050405020304" pitchFamily="18" charset="0"/>
                <a:cs typeface="Arial" panose="020B0604020202020204" pitchFamily="34" charset="0"/>
                <a:hlinkClick r:id="rId5"/>
              </a:rPr>
              <a:t>mhwcmreferral@molinahealthcare.com</a:t>
            </a:r>
            <a:endParaRPr lang="en-US" sz="1400" kern="100" dirty="0">
              <a:effectLst/>
              <a:ea typeface="Aptos" panose="020B0004020202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58A9C58D-A38E-7A39-4599-F8DA93420AA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207" y="6017423"/>
            <a:ext cx="1818761" cy="529360"/>
          </a:xfrm>
          <a:prstGeom prst="rect">
            <a:avLst/>
          </a:prstGeom>
        </p:spPr>
      </p:pic>
    </p:spTree>
    <p:extLst>
      <p:ext uri="{BB962C8B-B14F-4D97-AF65-F5344CB8AC3E}">
        <p14:creationId xmlns:p14="http://schemas.microsoft.com/office/powerpoint/2010/main" val="4129357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C17D1-FC47-1D69-97A0-896CD5A5383E}"/>
              </a:ext>
            </a:extLst>
          </p:cNvPr>
          <p:cNvSpPr>
            <a:spLocks noGrp="1"/>
          </p:cNvSpPr>
          <p:nvPr>
            <p:ph type="title"/>
          </p:nvPr>
        </p:nvSpPr>
        <p:spPr>
          <a:xfrm>
            <a:off x="504614" y="70134"/>
            <a:ext cx="8596668" cy="750336"/>
          </a:xfrm>
        </p:spPr>
        <p:txBody>
          <a:bodyPr/>
          <a:lstStyle/>
          <a:p>
            <a:pPr algn="ctr"/>
            <a:r>
              <a:rPr lang="en-US" dirty="0"/>
              <a:t>Molina CM Referral forms</a:t>
            </a:r>
          </a:p>
        </p:txBody>
      </p:sp>
      <p:sp>
        <p:nvSpPr>
          <p:cNvPr id="5" name="Slide Number Placeholder 4">
            <a:extLst>
              <a:ext uri="{FF2B5EF4-FFF2-40B4-BE49-F238E27FC236}">
                <a16:creationId xmlns:a16="http://schemas.microsoft.com/office/drawing/2014/main" id="{09E2D2DA-6DFA-389A-3EE0-4B46537143F4}"/>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26</a:t>
            </a:fld>
            <a:endParaRPr lang="en-US">
              <a:solidFill>
                <a:prstClr val="black">
                  <a:tint val="75000"/>
                </a:prstClr>
              </a:solidFill>
            </a:endParaRPr>
          </a:p>
        </p:txBody>
      </p:sp>
      <p:sp>
        <p:nvSpPr>
          <p:cNvPr id="6" name="Content Placeholder 5">
            <a:extLst>
              <a:ext uri="{FF2B5EF4-FFF2-40B4-BE49-F238E27FC236}">
                <a16:creationId xmlns:a16="http://schemas.microsoft.com/office/drawing/2014/main" id="{60530975-E86D-5827-C6BC-C79F4FA0FA61}"/>
              </a:ext>
            </a:extLst>
          </p:cNvPr>
          <p:cNvSpPr>
            <a:spLocks noGrp="1"/>
          </p:cNvSpPr>
          <p:nvPr>
            <p:ph idx="1"/>
          </p:nvPr>
        </p:nvSpPr>
        <p:spPr>
          <a:xfrm>
            <a:off x="149250" y="549138"/>
            <a:ext cx="5418667" cy="542663"/>
          </a:xfrm>
        </p:spPr>
        <p:txBody>
          <a:bodyPr/>
          <a:lstStyle/>
          <a:p>
            <a:r>
              <a:rPr lang="en-US" dirty="0">
                <a:hlinkClick r:id="rId3"/>
              </a:rPr>
              <a:t>Molina of WA CM Referral Form</a:t>
            </a:r>
            <a:endParaRPr lang="en-US" dirty="0"/>
          </a:p>
        </p:txBody>
      </p:sp>
      <p:sp>
        <p:nvSpPr>
          <p:cNvPr id="8" name="Content Placeholder 5">
            <a:extLst>
              <a:ext uri="{FF2B5EF4-FFF2-40B4-BE49-F238E27FC236}">
                <a16:creationId xmlns:a16="http://schemas.microsoft.com/office/drawing/2014/main" id="{FC21D539-FAB8-13DE-E597-433CB688FC81}"/>
              </a:ext>
            </a:extLst>
          </p:cNvPr>
          <p:cNvSpPr txBox="1">
            <a:spLocks/>
          </p:cNvSpPr>
          <p:nvPr/>
        </p:nvSpPr>
        <p:spPr>
          <a:xfrm>
            <a:off x="5691017" y="549137"/>
            <a:ext cx="5418667" cy="5426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a:hlinkClick r:id="rId4"/>
              </a:rPr>
              <a:t>Molina of WA Pregnancy Referral Form</a:t>
            </a:r>
            <a:endParaRPr lang="en-US" dirty="0"/>
          </a:p>
        </p:txBody>
      </p:sp>
      <p:pic>
        <p:nvPicPr>
          <p:cNvPr id="10" name="Picture 9">
            <a:extLst>
              <a:ext uri="{FF2B5EF4-FFF2-40B4-BE49-F238E27FC236}">
                <a16:creationId xmlns:a16="http://schemas.microsoft.com/office/drawing/2014/main" id="{C39B67E9-0E6E-F212-8E7B-6D9073412DFC}"/>
              </a:ext>
            </a:extLst>
          </p:cNvPr>
          <p:cNvPicPr>
            <a:picLocks noChangeAspect="1"/>
          </p:cNvPicPr>
          <p:nvPr/>
        </p:nvPicPr>
        <p:blipFill>
          <a:blip r:embed="rId5"/>
          <a:stretch>
            <a:fillRect/>
          </a:stretch>
        </p:blipFill>
        <p:spPr>
          <a:xfrm>
            <a:off x="5812466" y="985430"/>
            <a:ext cx="4445267" cy="5798174"/>
          </a:xfrm>
          <a:prstGeom prst="rect">
            <a:avLst/>
          </a:prstGeom>
          <a:ln>
            <a:solidFill>
              <a:schemeClr val="bg2">
                <a:lumMod val="50000"/>
              </a:schemeClr>
            </a:solidFill>
          </a:ln>
          <a:effectLst>
            <a:outerShdw blurRad="50800" dist="38100" dir="8100000" algn="tr" rotWithShape="0">
              <a:prstClr val="black">
                <a:alpha val="40000"/>
              </a:prstClr>
            </a:outerShdw>
          </a:effectLst>
        </p:spPr>
      </p:pic>
      <p:pic>
        <p:nvPicPr>
          <p:cNvPr id="12" name="Picture 11">
            <a:extLst>
              <a:ext uri="{FF2B5EF4-FFF2-40B4-BE49-F238E27FC236}">
                <a16:creationId xmlns:a16="http://schemas.microsoft.com/office/drawing/2014/main" id="{0614CF26-5DDB-8777-7DAC-A940D4574EDB}"/>
              </a:ext>
            </a:extLst>
          </p:cNvPr>
          <p:cNvPicPr>
            <a:picLocks noChangeAspect="1"/>
          </p:cNvPicPr>
          <p:nvPr/>
        </p:nvPicPr>
        <p:blipFill>
          <a:blip r:embed="rId6"/>
          <a:stretch>
            <a:fillRect/>
          </a:stretch>
        </p:blipFill>
        <p:spPr>
          <a:xfrm>
            <a:off x="504614" y="985430"/>
            <a:ext cx="4709745" cy="5798174"/>
          </a:xfrm>
          <a:prstGeom prst="rect">
            <a:avLst/>
          </a:prstGeom>
          <a:ln>
            <a:solidFill>
              <a:srgbClr val="3494BA"/>
            </a:solidFill>
          </a:ln>
          <a:effectLst>
            <a:outerShdw blurRad="50800" dist="38100" dir="8100000" algn="tr" rotWithShape="0">
              <a:prstClr val="black">
                <a:alpha val="40000"/>
              </a:prstClr>
            </a:outerShdw>
          </a:effectLst>
        </p:spPr>
      </p:pic>
      <p:pic>
        <p:nvPicPr>
          <p:cNvPr id="4" name="Picture 3" descr="A black and white logo&#10;&#10;AI-generated content may be incorrect.">
            <a:extLst>
              <a:ext uri="{FF2B5EF4-FFF2-40B4-BE49-F238E27FC236}">
                <a16:creationId xmlns:a16="http://schemas.microsoft.com/office/drawing/2014/main" id="{5A389C41-11CE-0143-9387-6FCF8D33E0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81467" y="6192533"/>
            <a:ext cx="1470732" cy="427908"/>
          </a:xfrm>
          <a:prstGeom prst="rect">
            <a:avLst/>
          </a:prstGeom>
        </p:spPr>
      </p:pic>
    </p:spTree>
    <p:extLst>
      <p:ext uri="{BB962C8B-B14F-4D97-AF65-F5344CB8AC3E}">
        <p14:creationId xmlns:p14="http://schemas.microsoft.com/office/powerpoint/2010/main" val="143441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76449FD-D1B2-9787-4E20-E140AE6728FC}"/>
              </a:ext>
            </a:extLst>
          </p:cNvPr>
          <p:cNvSpPr>
            <a:spLocks noGrp="1"/>
          </p:cNvSpPr>
          <p:nvPr>
            <p:ph type="body" sz="quarter" idx="13"/>
          </p:nvPr>
        </p:nvSpPr>
        <p:spPr>
          <a:xfrm>
            <a:off x="326586" y="106741"/>
            <a:ext cx="7987552" cy="457200"/>
          </a:xfrm>
        </p:spPr>
        <p:txBody>
          <a:bodyPr/>
          <a:lstStyle/>
          <a:p>
            <a:r>
              <a:rPr lang="en-US" sz="2382">
                <a:solidFill>
                  <a:schemeClr val="tx2">
                    <a:lumMod val="50000"/>
                  </a:schemeClr>
                </a:solidFill>
                <a:latin typeface="+mj-lt"/>
                <a:ea typeface="ＭＳ Ｐゴシック"/>
                <a:cs typeface="Arial"/>
              </a:rPr>
              <a:t>Molina Key Contacts</a:t>
            </a:r>
            <a:endParaRPr lang="en-US" sz="2382"/>
          </a:p>
        </p:txBody>
      </p:sp>
      <p:pic>
        <p:nvPicPr>
          <p:cNvPr id="7" name="Content Placeholder 6">
            <a:extLst>
              <a:ext uri="{FF2B5EF4-FFF2-40B4-BE49-F238E27FC236}">
                <a16:creationId xmlns:a16="http://schemas.microsoft.com/office/drawing/2014/main" id="{E9D465DE-C9ED-837A-53A7-C7EBA02E4836}"/>
              </a:ext>
            </a:extLst>
          </p:cNvPr>
          <p:cNvPicPr>
            <a:picLocks noGrp="1" noChangeAspect="1"/>
          </p:cNvPicPr>
          <p:nvPr>
            <p:ph sz="half" idx="1"/>
          </p:nvPr>
        </p:nvPicPr>
        <p:blipFill>
          <a:blip r:embed="rId3"/>
          <a:stretch>
            <a:fillRect/>
          </a:stretch>
        </p:blipFill>
        <p:spPr>
          <a:xfrm>
            <a:off x="467832" y="563941"/>
            <a:ext cx="2740295" cy="5771569"/>
          </a:xfrm>
          <a:prstGeom prst="rect">
            <a:avLst/>
          </a:prstGeom>
        </p:spPr>
      </p:pic>
      <p:sp>
        <p:nvSpPr>
          <p:cNvPr id="9" name="TextBox 8">
            <a:extLst>
              <a:ext uri="{FF2B5EF4-FFF2-40B4-BE49-F238E27FC236}">
                <a16:creationId xmlns:a16="http://schemas.microsoft.com/office/drawing/2014/main" id="{FFCCC4A2-0054-3B8C-736F-89628C604BB2}"/>
              </a:ext>
            </a:extLst>
          </p:cNvPr>
          <p:cNvSpPr txBox="1"/>
          <p:nvPr/>
        </p:nvSpPr>
        <p:spPr>
          <a:xfrm>
            <a:off x="3727063" y="335341"/>
            <a:ext cx="5256812" cy="6292287"/>
          </a:xfrm>
          <a:prstGeom prst="rect">
            <a:avLst/>
          </a:prstGeom>
        </p:spPr>
        <p:txBody>
          <a:bodyPr wrap="square" lIns="91440" tIns="45720" rIns="91440" bIns="45720" rtlCol="0" anchor="t">
            <a:noAutofit/>
          </a:bodyPr>
          <a:lstStyle/>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1" i="0" u="none" strike="noStrike" kern="1200" cap="none" spc="0" normalizeH="0" baseline="0" noProof="0">
                <a:ln>
                  <a:noFill/>
                </a:ln>
                <a:solidFill>
                  <a:srgbClr val="373545"/>
                </a:solidFill>
                <a:effectLst/>
                <a:uLnTx/>
                <a:uFillTx/>
                <a:latin typeface="Trebuchet MS"/>
                <a:ea typeface="+mn-ea"/>
                <a:cs typeface="Arial"/>
              </a:rPr>
              <a:t>Molina Member Services</a:t>
            </a:r>
            <a:endParaRPr kumimoji="0" lang="en-US" sz="1750" b="0" i="0" u="none" strike="noStrike" kern="1200" cap="none" spc="0" normalizeH="0" baseline="0" noProof="0">
              <a:ln>
                <a:noFill/>
              </a:ln>
              <a:solidFill>
                <a:srgbClr val="373545"/>
              </a:solidFill>
              <a:effectLst/>
              <a:uLnTx/>
              <a:uFillTx/>
              <a:latin typeface="Trebuchet MS"/>
              <a:ea typeface="+mn-ea"/>
              <a:cs typeface="Arial"/>
            </a:endParaRP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0" i="0" u="none" strike="noStrike" kern="1200" cap="none" spc="0" normalizeH="0" baseline="0" noProof="0">
                <a:ln>
                  <a:noFill/>
                </a:ln>
                <a:solidFill>
                  <a:srgbClr val="373545"/>
                </a:solidFill>
                <a:effectLst/>
                <a:uLnTx/>
                <a:uFillTx/>
                <a:latin typeface="Trebuchet MS"/>
                <a:ea typeface="+mn-ea"/>
                <a:cs typeface="Arial"/>
              </a:rPr>
              <a:t>(800) 869-7165, TTY 711</a:t>
            </a: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0" i="0" u="sng" strike="noStrike" kern="1200" cap="none" spc="0" normalizeH="0" baseline="0" noProof="0">
                <a:ln>
                  <a:noFill/>
                </a:ln>
                <a:solidFill>
                  <a:srgbClr val="373545"/>
                </a:solidFill>
                <a:effectLst/>
                <a:uLnTx/>
                <a:uFillTx/>
                <a:latin typeface="Trebuchet MS"/>
                <a:ea typeface="+mn-ea"/>
                <a:cs typeface="Arial"/>
              </a:rPr>
              <a:t>MyMolina.com</a:t>
            </a: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0" i="0" u="sng" strike="noStrike" kern="1200" cap="none" spc="0" normalizeH="0" baseline="0" noProof="0">
                <a:ln>
                  <a:noFill/>
                </a:ln>
                <a:solidFill>
                  <a:srgbClr val="373545"/>
                </a:solidFill>
                <a:effectLst/>
                <a:uLnTx/>
                <a:uFillTx/>
                <a:latin typeface="Trebuchet MS"/>
                <a:ea typeface="+mn-ea"/>
                <a:cs typeface="Arial"/>
              </a:rPr>
              <a:t>MolinaHealthcare.com/WA</a:t>
            </a:r>
            <a:endParaRPr kumimoji="0" lang="en-US" sz="1750" b="0" i="0" u="sng" strike="noStrike" kern="1200" cap="none" spc="0" normalizeH="0" baseline="0" noProof="0">
              <a:ln>
                <a:noFill/>
              </a:ln>
              <a:solidFill>
                <a:srgbClr val="373545"/>
              </a:solidFill>
              <a:effectLst/>
              <a:uLnTx/>
              <a:uFillTx/>
              <a:latin typeface="Trebuchet MS"/>
              <a:ea typeface="+mn-ea"/>
              <a:cs typeface="Arial" pitchFamily="34" charset="0"/>
            </a:endParaRP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0" i="0" u="none" strike="noStrike" kern="1200" cap="none" spc="0" normalizeH="0" baseline="0" noProof="0">
                <a:ln>
                  <a:noFill/>
                </a:ln>
                <a:solidFill>
                  <a:srgbClr val="373545"/>
                </a:solidFill>
                <a:effectLst/>
                <a:uLnTx/>
                <a:uFillTx/>
                <a:latin typeface="Trebuchet MS"/>
                <a:ea typeface="+mn-ea"/>
                <a:cs typeface="Arial"/>
              </a:rPr>
              <a:t>We have staff who speak Spanish, and we offer translation services.</a:t>
            </a:r>
          </a:p>
          <a:p>
            <a:pPr marL="302260" marR="0" lvl="0" indent="-302260" algn="l" defTabSz="806867" rtl="0" eaLnBrk="1" fontAlgn="auto" latinLnBrk="0" hangingPunct="1">
              <a:lnSpc>
                <a:spcPct val="100000"/>
              </a:lnSpc>
              <a:spcBef>
                <a:spcPct val="20000"/>
              </a:spcBef>
              <a:spcAft>
                <a:spcPts val="0"/>
              </a:spcAft>
              <a:buClrTx/>
              <a:buSzTx/>
              <a:buFontTx/>
              <a:buNone/>
              <a:tabLst/>
              <a:defRPr/>
            </a:pPr>
            <a:endParaRPr kumimoji="0" lang="en-US" sz="1765" b="1" i="0" u="none" strike="noStrike" kern="1200" cap="none" spc="0" normalizeH="0" baseline="0" noProof="0">
              <a:ln>
                <a:noFill/>
              </a:ln>
              <a:solidFill>
                <a:srgbClr val="373545"/>
              </a:solidFill>
              <a:effectLst/>
              <a:uLnTx/>
              <a:uFillTx/>
              <a:latin typeface="Trebuchet MS"/>
              <a:ea typeface="+mn-ea"/>
              <a:cs typeface="Arial" pitchFamily="34" charset="0"/>
            </a:endParaRP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1" i="0" u="none" strike="noStrike" kern="1200" cap="none" spc="0" normalizeH="0" baseline="0" noProof="0">
                <a:ln>
                  <a:noFill/>
                </a:ln>
                <a:solidFill>
                  <a:srgbClr val="373545"/>
                </a:solidFill>
                <a:effectLst/>
                <a:uLnTx/>
                <a:uFillTx/>
                <a:latin typeface="Trebuchet MS"/>
                <a:ea typeface="+mn-ea"/>
                <a:cs typeface="Arial"/>
              </a:rPr>
              <a:t>Molina Virtual Care (through Teladoc), available 24/7</a:t>
            </a: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0" i="0" u="none" strike="noStrike" kern="1200" cap="none" spc="0" normalizeH="0" baseline="0" noProof="0">
                <a:ln>
                  <a:noFill/>
                </a:ln>
                <a:solidFill>
                  <a:srgbClr val="373545"/>
                </a:solidFill>
                <a:effectLst/>
                <a:uLnTx/>
                <a:uFillTx/>
                <a:latin typeface="Trebuchet MS"/>
                <a:ea typeface="+mn-ea"/>
                <a:cs typeface="Arial"/>
              </a:rPr>
              <a:t>(844) 870-6821, TTY 711</a:t>
            </a: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0" i="0" u="sng" strike="noStrike" kern="1200" cap="none" spc="0" normalizeH="0" baseline="0" noProof="0">
                <a:ln>
                  <a:noFill/>
                </a:ln>
                <a:solidFill>
                  <a:srgbClr val="373545"/>
                </a:solidFill>
                <a:effectLst/>
                <a:uLnTx/>
                <a:uFillTx/>
                <a:latin typeface="Trebuchet MS"/>
                <a:ea typeface="+mn-ea"/>
                <a:cs typeface="Arial"/>
              </a:rPr>
              <a:t>teladoc.com/</a:t>
            </a:r>
            <a:r>
              <a:rPr kumimoji="0" lang="en-US" sz="1750" b="0" i="0" u="sng" strike="noStrike" kern="1200" cap="none" spc="0" normalizeH="0" baseline="0" noProof="0" err="1">
                <a:ln>
                  <a:noFill/>
                </a:ln>
                <a:solidFill>
                  <a:srgbClr val="373545"/>
                </a:solidFill>
                <a:effectLst/>
                <a:uLnTx/>
                <a:uFillTx/>
                <a:latin typeface="Trebuchet MS"/>
                <a:ea typeface="+mn-ea"/>
                <a:cs typeface="Arial"/>
              </a:rPr>
              <a:t>molinawa</a:t>
            </a:r>
            <a:endParaRPr kumimoji="0" lang="en-US" sz="1750" b="0" i="0" u="sng" strike="noStrike" kern="1200" cap="none" spc="0" normalizeH="0" baseline="0" noProof="0">
              <a:ln>
                <a:noFill/>
              </a:ln>
              <a:solidFill>
                <a:srgbClr val="373545"/>
              </a:solidFill>
              <a:effectLst/>
              <a:uLnTx/>
              <a:uFillTx/>
              <a:latin typeface="Trebuchet MS"/>
              <a:ea typeface="+mn-ea"/>
              <a:cs typeface="Arial"/>
            </a:endParaRPr>
          </a:p>
          <a:p>
            <a:pPr marL="302260" marR="0" lvl="0" indent="-302260" algn="l" defTabSz="806867" rtl="0" eaLnBrk="1" fontAlgn="auto" latinLnBrk="0" hangingPunct="1">
              <a:lnSpc>
                <a:spcPct val="100000"/>
              </a:lnSpc>
              <a:spcBef>
                <a:spcPct val="20000"/>
              </a:spcBef>
              <a:spcAft>
                <a:spcPts val="0"/>
              </a:spcAft>
              <a:buClrTx/>
              <a:buSzTx/>
              <a:buFontTx/>
              <a:buNone/>
              <a:tabLst/>
              <a:defRPr/>
            </a:pPr>
            <a:endParaRPr kumimoji="0" lang="en-US" sz="1765" b="1" i="0" u="none" strike="noStrike" kern="1200" cap="none" spc="0" normalizeH="0" baseline="0" noProof="0">
              <a:ln>
                <a:noFill/>
              </a:ln>
              <a:solidFill>
                <a:srgbClr val="373545"/>
              </a:solidFill>
              <a:effectLst/>
              <a:uLnTx/>
              <a:uFillTx/>
              <a:latin typeface="Trebuchet MS"/>
              <a:ea typeface="+mn-ea"/>
              <a:cs typeface="Arial" pitchFamily="34" charset="0"/>
            </a:endParaRP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1" i="0" u="none" strike="noStrike" kern="1200" cap="none" spc="0" normalizeH="0" baseline="0" noProof="0">
                <a:ln>
                  <a:noFill/>
                </a:ln>
                <a:solidFill>
                  <a:srgbClr val="373545"/>
                </a:solidFill>
                <a:effectLst/>
                <a:uLnTx/>
                <a:uFillTx/>
                <a:latin typeface="Trebuchet MS"/>
                <a:ea typeface="+mn-ea"/>
                <a:cs typeface="Arial"/>
              </a:rPr>
              <a:t>Nurse Advice Line, available 24/7</a:t>
            </a: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200" b="1" i="0" u="none" strike="noStrike" kern="1200" cap="none" spc="0" normalizeH="0" baseline="0" noProof="0">
                <a:ln>
                  <a:noFill/>
                </a:ln>
                <a:solidFill>
                  <a:srgbClr val="373545"/>
                </a:solidFill>
                <a:effectLst/>
                <a:uLnTx/>
                <a:uFillTx/>
                <a:latin typeface="Trebuchet MS"/>
                <a:ea typeface="+mn-ea"/>
                <a:cs typeface="Arial"/>
              </a:rPr>
              <a:t>Call anytime, day or night, if you are experiencing symptoms or need health care information. Registered nursed are available anytime day or night, to assess symptoms and help make good health care decisions. </a:t>
            </a: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1" i="0" u="none" strike="noStrike" kern="1200" cap="none" spc="0" normalizeH="0" baseline="0" noProof="0">
                <a:ln>
                  <a:noFill/>
                </a:ln>
                <a:solidFill>
                  <a:srgbClr val="373545"/>
                </a:solidFill>
                <a:effectLst/>
                <a:uLnTx/>
                <a:uFillTx/>
                <a:latin typeface="Trebuchet MS"/>
                <a:ea typeface="+mn-ea"/>
                <a:cs typeface="Arial"/>
              </a:rPr>
              <a:t>English and other languages</a:t>
            </a: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0" i="0" u="none" strike="noStrike" kern="1200" cap="none" spc="0" normalizeH="0" baseline="0" noProof="0">
                <a:ln>
                  <a:noFill/>
                </a:ln>
                <a:solidFill>
                  <a:srgbClr val="373545"/>
                </a:solidFill>
                <a:effectLst/>
                <a:uLnTx/>
                <a:uFillTx/>
                <a:latin typeface="Trebuchet MS"/>
                <a:ea typeface="+mn-ea"/>
                <a:cs typeface="Arial"/>
              </a:rPr>
              <a:t>(888) 275-8750, TTY 711</a:t>
            </a: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0" i="0" u="none" strike="noStrike" kern="1200" cap="none" spc="0" normalizeH="0" baseline="0" noProof="0">
                <a:ln>
                  <a:noFill/>
                </a:ln>
                <a:solidFill>
                  <a:srgbClr val="373545"/>
                </a:solidFill>
                <a:effectLst/>
                <a:uLnTx/>
                <a:uFillTx/>
                <a:latin typeface="Trebuchet MS"/>
                <a:ea typeface="+mn-ea"/>
                <a:cs typeface="Arial"/>
              </a:rPr>
              <a:t>Spanish</a:t>
            </a:r>
          </a:p>
          <a:p>
            <a:pPr marL="302260" marR="0" lvl="0" indent="-302260" algn="l" defTabSz="806867" rtl="0" eaLnBrk="1" fontAlgn="auto" latinLnBrk="0" hangingPunct="1">
              <a:lnSpc>
                <a:spcPct val="100000"/>
              </a:lnSpc>
              <a:spcBef>
                <a:spcPct val="20000"/>
              </a:spcBef>
              <a:spcAft>
                <a:spcPts val="0"/>
              </a:spcAft>
              <a:buClrTx/>
              <a:buSzTx/>
              <a:buFontTx/>
              <a:buNone/>
              <a:tabLst/>
              <a:defRPr/>
            </a:pPr>
            <a:r>
              <a:rPr kumimoji="0" lang="en-US" sz="1750" b="0" i="0" u="none" strike="noStrike" kern="1200" cap="none" spc="0" normalizeH="0" baseline="0" noProof="0">
                <a:ln>
                  <a:noFill/>
                </a:ln>
                <a:solidFill>
                  <a:srgbClr val="373545"/>
                </a:solidFill>
                <a:effectLst/>
                <a:uLnTx/>
                <a:uFillTx/>
                <a:latin typeface="Trebuchet MS"/>
                <a:ea typeface="+mn-ea"/>
                <a:cs typeface="Arial"/>
              </a:rPr>
              <a:t>(866) 648-3537, TTY 711</a:t>
            </a:r>
          </a:p>
          <a:p>
            <a:pPr marL="302260" marR="0" lvl="0" indent="-302260" algn="l" defTabSz="806867" rtl="0" eaLnBrk="1" fontAlgn="auto" latinLnBrk="0" hangingPunct="1">
              <a:lnSpc>
                <a:spcPct val="100000"/>
              </a:lnSpc>
              <a:spcBef>
                <a:spcPct val="20000"/>
              </a:spcBef>
              <a:spcAft>
                <a:spcPts val="0"/>
              </a:spcAft>
              <a:buClrTx/>
              <a:buSzTx/>
              <a:buFontTx/>
              <a:buNone/>
              <a:tabLst/>
              <a:defRPr/>
            </a:pPr>
            <a:endParaRPr kumimoji="0" lang="en-US" sz="1412" b="1" i="0" u="none" strike="noStrike" kern="1200" cap="none" spc="0" normalizeH="0" baseline="0" noProof="0">
              <a:ln>
                <a:noFill/>
              </a:ln>
              <a:solidFill>
                <a:srgbClr val="373545"/>
              </a:solidFill>
              <a:effectLst/>
              <a:uLnTx/>
              <a:uFillTx/>
              <a:latin typeface="Arial" pitchFamily="34" charset="0"/>
              <a:ea typeface="+mn-ea"/>
              <a:cs typeface="Arial" pitchFamily="34" charset="0"/>
            </a:endParaRPr>
          </a:p>
        </p:txBody>
      </p:sp>
      <p:sp>
        <p:nvSpPr>
          <p:cNvPr id="2" name="TextBox 1">
            <a:extLst>
              <a:ext uri="{FF2B5EF4-FFF2-40B4-BE49-F238E27FC236}">
                <a16:creationId xmlns:a16="http://schemas.microsoft.com/office/drawing/2014/main" id="{A365332D-1BBB-4B76-63B3-D17979E86D57}"/>
              </a:ext>
            </a:extLst>
          </p:cNvPr>
          <p:cNvSpPr txBox="1"/>
          <p:nvPr/>
        </p:nvSpPr>
        <p:spPr>
          <a:xfrm>
            <a:off x="9111891" y="3325429"/>
            <a:ext cx="2740293" cy="28315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rebuchet MS"/>
                <a:ea typeface="+mn-ea"/>
                <a:cs typeface="+mn-cs"/>
              </a:rPr>
              <a:t>Transportation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a:ea typeface="+mn-ea"/>
                <a:cs typeface="+mn-cs"/>
              </a:rPr>
              <a:t>Non-Urgent Transportation for Medical and Behavioral Health  Appointments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a:ea typeface="+mn-ea"/>
                <a:cs typeface="+mn-cs"/>
              </a:rPr>
              <a:t>Call your local transportation broker to learn more about transportation services at: hca.wa.gov/transportation-help</a:t>
            </a:r>
          </a:p>
        </p:txBody>
      </p:sp>
    </p:spTree>
    <p:extLst>
      <p:ext uri="{BB962C8B-B14F-4D97-AF65-F5344CB8AC3E}">
        <p14:creationId xmlns:p14="http://schemas.microsoft.com/office/powerpoint/2010/main" val="1097800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F3CA-3464-2CE8-A52B-3B7B2FD0D338}"/>
              </a:ext>
            </a:extLst>
          </p:cNvPr>
          <p:cNvSpPr>
            <a:spLocks noGrp="1"/>
          </p:cNvSpPr>
          <p:nvPr>
            <p:ph type="title"/>
          </p:nvPr>
        </p:nvSpPr>
        <p:spPr>
          <a:xfrm>
            <a:off x="261258" y="239485"/>
            <a:ext cx="10972800" cy="914400"/>
          </a:xfrm>
        </p:spPr>
        <p:txBody>
          <a:bodyPr>
            <a:normAutofit fontScale="90000"/>
          </a:bodyPr>
          <a:lstStyle/>
          <a:p>
            <a:r>
              <a:rPr lang="en-US" sz="3600" b="0" dirty="0">
                <a:solidFill>
                  <a:srgbClr val="3494BA"/>
                </a:solidFill>
                <a:latin typeface="Trebuchet MS"/>
                <a:cs typeface="+mj-cs"/>
              </a:rPr>
              <a:t>When to refer an Enrollee to Molina Member Services</a:t>
            </a:r>
            <a:endParaRPr lang="en-US" dirty="0"/>
          </a:p>
        </p:txBody>
      </p:sp>
      <p:sp>
        <p:nvSpPr>
          <p:cNvPr id="6" name="Slide Number Placeholder 5">
            <a:extLst>
              <a:ext uri="{FF2B5EF4-FFF2-40B4-BE49-F238E27FC236}">
                <a16:creationId xmlns:a16="http://schemas.microsoft.com/office/drawing/2014/main" id="{4B3285E0-C3D9-AE7E-902B-D1DBEEAB6A16}"/>
              </a:ext>
            </a:extLst>
          </p:cNvPr>
          <p:cNvSpPr>
            <a:spLocks noGrp="1"/>
          </p:cNvSpPr>
          <p:nvPr>
            <p:ph type="sldNum" sz="quarter" idx="14"/>
          </p:nvPr>
        </p:nvSpPr>
        <p:spPr/>
        <p:txBody>
          <a:bodyPr/>
          <a:lstStyle/>
          <a:p>
            <a:pPr>
              <a:defRPr/>
            </a:pPr>
            <a:fld id="{58EFA644-CDA3-1A4E-95C1-6502758B544A}" type="slidenum">
              <a:rPr lang="en-US" smtClean="0"/>
              <a:pPr>
                <a:defRPr/>
              </a:pPr>
              <a:t>28</a:t>
            </a:fld>
            <a:endParaRPr lang="en-US"/>
          </a:p>
        </p:txBody>
      </p:sp>
      <p:sp>
        <p:nvSpPr>
          <p:cNvPr id="7" name="TextBox 6">
            <a:extLst>
              <a:ext uri="{FF2B5EF4-FFF2-40B4-BE49-F238E27FC236}">
                <a16:creationId xmlns:a16="http://schemas.microsoft.com/office/drawing/2014/main" id="{228B18C5-EC1C-3D9E-9F24-E2B4282A85EC}"/>
              </a:ext>
            </a:extLst>
          </p:cNvPr>
          <p:cNvSpPr txBox="1"/>
          <p:nvPr/>
        </p:nvSpPr>
        <p:spPr>
          <a:xfrm>
            <a:off x="400793" y="1068238"/>
            <a:ext cx="6457208" cy="4093428"/>
          </a:xfrm>
          <a:prstGeom prst="rect">
            <a:avLst/>
          </a:prstGeom>
          <a:noFill/>
        </p:spPr>
        <p:txBody>
          <a:bodyPr wrap="square" rtlCol="0">
            <a:spAutoFit/>
          </a:bodyPr>
          <a:lstStyle/>
          <a:p>
            <a:r>
              <a:rPr lang="en-US" sz="2000" b="1" dirty="0"/>
              <a:t>Contact Molina Member Service for help with:</a:t>
            </a:r>
          </a:p>
          <a:p>
            <a:pPr marL="1200150" lvl="2" indent="-285750">
              <a:buFont typeface="Arial" panose="020B0604020202020204" pitchFamily="34" charset="0"/>
              <a:buChar char="•"/>
            </a:pPr>
            <a:r>
              <a:rPr lang="en-US" sz="2000" dirty="0"/>
              <a:t>Update contact information</a:t>
            </a:r>
          </a:p>
          <a:p>
            <a:pPr marL="1200150" lvl="2" indent="-285750">
              <a:buFont typeface="Arial" panose="020B0604020202020204" pitchFamily="34" charset="0"/>
              <a:buChar char="•"/>
            </a:pPr>
            <a:r>
              <a:rPr lang="en-US" sz="2000" dirty="0"/>
              <a:t>Connecting with a Care Provider</a:t>
            </a:r>
          </a:p>
          <a:p>
            <a:pPr marL="1200150" lvl="2" indent="-285750">
              <a:buFont typeface="Arial" panose="020B0604020202020204" pitchFamily="34" charset="0"/>
              <a:buChar char="•"/>
            </a:pPr>
            <a:r>
              <a:rPr lang="en-US" sz="2000" dirty="0"/>
              <a:t>Replace lost ID cards and verify health plan eligibility</a:t>
            </a:r>
          </a:p>
          <a:p>
            <a:pPr marL="1200150" lvl="2" indent="-285750">
              <a:buFont typeface="Arial" panose="020B0604020202020204" pitchFamily="34" charset="0"/>
              <a:buChar char="•"/>
            </a:pPr>
            <a:r>
              <a:rPr lang="en-US" sz="2000" dirty="0"/>
              <a:t>Questions about claims, coverage details </a:t>
            </a:r>
          </a:p>
          <a:p>
            <a:pPr marL="1200150" lvl="2" indent="-285750">
              <a:buFont typeface="Arial" panose="020B0604020202020204" pitchFamily="34" charset="0"/>
              <a:buChar char="•"/>
            </a:pPr>
            <a:r>
              <a:rPr lang="en-US" sz="2000" dirty="0"/>
              <a:t>Authorization for specialized services, </a:t>
            </a:r>
          </a:p>
          <a:p>
            <a:pPr marL="1200150" lvl="2" indent="-285750">
              <a:buFont typeface="Arial" panose="020B0604020202020204" pitchFamily="34" charset="0"/>
              <a:buChar char="•"/>
            </a:pPr>
            <a:r>
              <a:rPr lang="en-US" sz="2000" dirty="0"/>
              <a:t>Access support services with:</a:t>
            </a:r>
          </a:p>
          <a:p>
            <a:pPr marL="1657350" lvl="3" indent="-285750">
              <a:buFont typeface="Arial" panose="020B0604020202020204" pitchFamily="34" charset="0"/>
              <a:buChar char="•"/>
            </a:pPr>
            <a:r>
              <a:rPr lang="en-US" sz="2000" dirty="0"/>
              <a:t>transportation,</a:t>
            </a:r>
          </a:p>
          <a:p>
            <a:pPr marL="1657350" lvl="3" indent="-285750">
              <a:buFont typeface="Arial" panose="020B0604020202020204" pitchFamily="34" charset="0"/>
              <a:buChar char="•"/>
            </a:pPr>
            <a:r>
              <a:rPr lang="en-US" sz="2000" dirty="0"/>
              <a:t>interpreter services or </a:t>
            </a:r>
          </a:p>
          <a:p>
            <a:pPr marL="1657350" lvl="3" indent="-285750">
              <a:buFont typeface="Arial" panose="020B0604020202020204" pitchFamily="34" charset="0"/>
              <a:buChar char="•"/>
            </a:pPr>
            <a:r>
              <a:rPr lang="en-US" sz="2000" dirty="0"/>
              <a:t>specialized care coordination </a:t>
            </a:r>
          </a:p>
          <a:p>
            <a:pPr marL="1200150" lvl="2" indent="-285750">
              <a:buFont typeface="Arial" panose="020B0604020202020204" pitchFamily="34" charset="0"/>
              <a:buChar char="•"/>
            </a:pPr>
            <a:r>
              <a:rPr lang="en-US" sz="2000" dirty="0"/>
              <a:t>File complaints/ grievances, appeals, report fraud</a:t>
            </a:r>
          </a:p>
        </p:txBody>
      </p:sp>
      <p:pic>
        <p:nvPicPr>
          <p:cNvPr id="8" name="Picture 7">
            <a:extLst>
              <a:ext uri="{FF2B5EF4-FFF2-40B4-BE49-F238E27FC236}">
                <a16:creationId xmlns:a16="http://schemas.microsoft.com/office/drawing/2014/main" id="{3763EEC6-7903-764D-4BB6-1D665B7E1D72}"/>
              </a:ext>
            </a:extLst>
          </p:cNvPr>
          <p:cNvPicPr>
            <a:picLocks noChangeAspect="1"/>
          </p:cNvPicPr>
          <p:nvPr/>
        </p:nvPicPr>
        <p:blipFill>
          <a:blip r:embed="rId2"/>
          <a:stretch>
            <a:fillRect/>
          </a:stretch>
        </p:blipFill>
        <p:spPr>
          <a:xfrm>
            <a:off x="9001737" y="4356924"/>
            <a:ext cx="798645" cy="804742"/>
          </a:xfrm>
          <a:prstGeom prst="rect">
            <a:avLst/>
          </a:prstGeom>
        </p:spPr>
      </p:pic>
    </p:spTree>
    <p:extLst>
      <p:ext uri="{BB962C8B-B14F-4D97-AF65-F5344CB8AC3E}">
        <p14:creationId xmlns:p14="http://schemas.microsoft.com/office/powerpoint/2010/main" val="36537379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B07F0-3400-4FDA-D574-22DCAD15DB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EEAE77-B667-4F3D-E6E8-755212B8C07E}"/>
              </a:ext>
            </a:extLst>
          </p:cNvPr>
          <p:cNvSpPr>
            <a:spLocks noGrp="1"/>
          </p:cNvSpPr>
          <p:nvPr>
            <p:ph idx="1"/>
          </p:nvPr>
        </p:nvSpPr>
        <p:spPr>
          <a:xfrm>
            <a:off x="571009" y="451513"/>
            <a:ext cx="8596668" cy="3880773"/>
          </a:xfrm>
        </p:spPr>
        <p:txBody>
          <a:bodyPr>
            <a:normAutofit/>
          </a:bodyPr>
          <a:lstStyle/>
          <a:p>
            <a:pPr marL="0" indent="0">
              <a:buNone/>
            </a:pPr>
            <a:r>
              <a:rPr lang="en-US" sz="2800" b="1" dirty="0"/>
              <a:t>How to escalate process and enrollee concerns</a:t>
            </a:r>
          </a:p>
          <a:p>
            <a:endParaRPr lang="en-US" dirty="0"/>
          </a:p>
          <a:p>
            <a:r>
              <a:rPr lang="en-US" dirty="0"/>
              <a:t>For all process and enrollee concerns that are not addressed in the previous slides please contact:</a:t>
            </a:r>
          </a:p>
          <a:p>
            <a:r>
              <a:rPr lang="en-US" dirty="0"/>
              <a:t>Rachel </a:t>
            </a:r>
            <a:r>
              <a:rPr lang="en-US" dirty="0" err="1"/>
              <a:t>Vanderlinda</a:t>
            </a:r>
            <a:r>
              <a:rPr lang="en-US" dirty="0"/>
              <a:t> RN CCM at: </a:t>
            </a:r>
            <a:r>
              <a:rPr lang="en-US" dirty="0">
                <a:hlinkClick r:id="rId3"/>
              </a:rPr>
              <a:t>Rachel.Vanderlinda@</a:t>
            </a:r>
            <a:r>
              <a:rPr lang="en-US" dirty="0">
                <a:hlinkClick r:id="rId4"/>
              </a:rPr>
              <a:t>MolinaHealthcare</a:t>
            </a:r>
            <a:r>
              <a:rPr lang="en-US" dirty="0">
                <a:hlinkClick r:id="rId3"/>
              </a:rPr>
              <a:t>.com</a:t>
            </a:r>
            <a:endParaRPr lang="en-US" dirty="0"/>
          </a:p>
          <a:p>
            <a:r>
              <a:rPr lang="en-US" dirty="0"/>
              <a:t>For Medical or Behavioral Health Emergencies call 911</a:t>
            </a:r>
          </a:p>
          <a:p>
            <a:endParaRPr lang="en-US" dirty="0"/>
          </a:p>
        </p:txBody>
      </p:sp>
      <p:sp>
        <p:nvSpPr>
          <p:cNvPr id="5" name="Slide Number Placeholder 4">
            <a:extLst>
              <a:ext uri="{FF2B5EF4-FFF2-40B4-BE49-F238E27FC236}">
                <a16:creationId xmlns:a16="http://schemas.microsoft.com/office/drawing/2014/main" id="{E4AED4CF-DC69-69F4-927D-903CF3A962D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13CAD7-2F77-4927-A57F-7B2297346091}" type="slidenum">
              <a:rPr kumimoji="0" lang="en-US" sz="9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9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pic>
        <p:nvPicPr>
          <p:cNvPr id="6" name="Picture 5" descr="A black and white logo&#10;&#10;AI-generated content may be incorrect.">
            <a:extLst>
              <a:ext uri="{FF2B5EF4-FFF2-40B4-BE49-F238E27FC236}">
                <a16:creationId xmlns:a16="http://schemas.microsoft.com/office/drawing/2014/main" id="{F4198F2E-1103-99FC-A963-298EC75347F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53600" y="5970687"/>
            <a:ext cx="2253513" cy="655657"/>
          </a:xfrm>
          <a:prstGeom prst="rect">
            <a:avLst/>
          </a:prstGeom>
        </p:spPr>
      </p:pic>
    </p:spTree>
    <p:extLst>
      <p:ext uri="{BB962C8B-B14F-4D97-AF65-F5344CB8AC3E}">
        <p14:creationId xmlns:p14="http://schemas.microsoft.com/office/powerpoint/2010/main" val="4052358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5B07B-F633-7889-C2F9-06DDC035C4FF}"/>
              </a:ext>
            </a:extLst>
          </p:cNvPr>
          <p:cNvSpPr>
            <a:spLocks noGrp="1"/>
          </p:cNvSpPr>
          <p:nvPr>
            <p:ph type="title"/>
          </p:nvPr>
        </p:nvSpPr>
        <p:spPr>
          <a:xfrm>
            <a:off x="448734" y="272142"/>
            <a:ext cx="6297612" cy="1320800"/>
          </a:xfrm>
        </p:spPr>
        <p:txBody>
          <a:bodyPr/>
          <a:lstStyle/>
          <a:p>
            <a:r>
              <a:rPr lang="en-US" dirty="0"/>
              <a:t>Value Added Benefits</a:t>
            </a:r>
          </a:p>
        </p:txBody>
      </p:sp>
      <p:sp>
        <p:nvSpPr>
          <p:cNvPr id="3" name="Content Placeholder 2">
            <a:extLst>
              <a:ext uri="{FF2B5EF4-FFF2-40B4-BE49-F238E27FC236}">
                <a16:creationId xmlns:a16="http://schemas.microsoft.com/office/drawing/2014/main" id="{9F167CC7-8B63-7547-09B0-36764A457441}"/>
              </a:ext>
            </a:extLst>
          </p:cNvPr>
          <p:cNvSpPr>
            <a:spLocks noGrp="1"/>
          </p:cNvSpPr>
          <p:nvPr>
            <p:ph idx="1"/>
          </p:nvPr>
        </p:nvSpPr>
        <p:spPr>
          <a:xfrm>
            <a:off x="631435" y="1436914"/>
            <a:ext cx="8596668" cy="3880773"/>
          </a:xfrm>
        </p:spPr>
        <p:txBody>
          <a:bodyPr/>
          <a:lstStyle/>
          <a:p>
            <a:pPr marL="0" indent="0">
              <a:buNone/>
            </a:pPr>
            <a:r>
              <a:rPr lang="en-US" sz="2400" dirty="0"/>
              <a:t>VAB </a:t>
            </a:r>
            <a:r>
              <a:rPr kumimoji="0" lang="en-US" sz="2400" b="0" i="0" u="none" strike="noStrike" kern="1200" cap="none" spc="0" normalizeH="0" baseline="0" noProof="0" dirty="0">
                <a:ln>
                  <a:noFill/>
                </a:ln>
                <a:solidFill>
                  <a:prstClr val="black">
                    <a:lumMod val="75000"/>
                    <a:lumOff val="25000"/>
                  </a:prstClr>
                </a:solidFill>
                <a:effectLst/>
                <a:uLnTx/>
                <a:uFillTx/>
                <a:latin typeface="Trebuchet MS"/>
                <a:ea typeface="+mn-ea"/>
                <a:cs typeface="+mn-cs"/>
              </a:rPr>
              <a:t>Value Added Benefits (VABs) are additional supports not covered by Apple Health offered by an MCO to their members to improve their health and wellbeing. </a:t>
            </a:r>
          </a:p>
          <a:p>
            <a:endParaRPr lang="en-US" dirty="0">
              <a:hlinkClick r:id="rId2"/>
            </a:endParaRPr>
          </a:p>
          <a:p>
            <a:pPr marL="0" indent="0">
              <a:buNone/>
            </a:pPr>
            <a:r>
              <a:rPr lang="en-US" dirty="0">
                <a:hlinkClick r:id="rId2"/>
              </a:rPr>
              <a:t>Link to Molina VAB:</a:t>
            </a:r>
          </a:p>
          <a:p>
            <a:r>
              <a:rPr lang="en-US" dirty="0">
                <a:hlinkClick r:id="rId2"/>
              </a:rPr>
              <a:t>https://www.molinahealthcare.com/members/wa/en-us/mem/medicaid/imc/covered/value-added-benefits.aspx</a:t>
            </a:r>
            <a:endParaRPr lang="en-US" dirty="0"/>
          </a:p>
        </p:txBody>
      </p:sp>
      <p:sp>
        <p:nvSpPr>
          <p:cNvPr id="5" name="Slide Number Placeholder 4">
            <a:extLst>
              <a:ext uri="{FF2B5EF4-FFF2-40B4-BE49-F238E27FC236}">
                <a16:creationId xmlns:a16="http://schemas.microsoft.com/office/drawing/2014/main" id="{479A6E9A-B04E-DBC9-3D2F-8D9361DBBFF6}"/>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30</a:t>
            </a:fld>
            <a:endParaRPr lang="en-US" dirty="0">
              <a:solidFill>
                <a:prstClr val="black">
                  <a:tint val="75000"/>
                </a:prstClr>
              </a:solidFill>
            </a:endParaRPr>
          </a:p>
        </p:txBody>
      </p:sp>
      <p:sp>
        <p:nvSpPr>
          <p:cNvPr id="6" name="Rectangle 5" descr="Handshake">
            <a:extLst>
              <a:ext uri="{FF2B5EF4-FFF2-40B4-BE49-F238E27FC236}">
                <a16:creationId xmlns:a16="http://schemas.microsoft.com/office/drawing/2014/main" id="{3CFFE465-6667-20D9-79EA-DDC182464C6A}"/>
              </a:ext>
            </a:extLst>
          </p:cNvPr>
          <p:cNvSpPr/>
          <p:nvPr/>
        </p:nvSpPr>
        <p:spPr>
          <a:xfrm>
            <a:off x="8932332" y="4152915"/>
            <a:ext cx="862328" cy="116477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867720"/>
              <a:satOff val="-5954"/>
              <a:lumOff val="3059"/>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24346623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F2A586-A4FE-4528-A283-E42DF5F85619}"/>
              </a:ext>
            </a:extLst>
          </p:cNvPr>
          <p:cNvSpPr>
            <a:spLocks noGrp="1"/>
          </p:cNvSpPr>
          <p:nvPr>
            <p:ph idx="1"/>
          </p:nvPr>
        </p:nvSpPr>
        <p:spPr>
          <a:xfrm>
            <a:off x="176982" y="108155"/>
            <a:ext cx="2741016" cy="5933207"/>
          </a:xfrm>
        </p:spPr>
        <p:txBody>
          <a:bodyPr>
            <a:normAutofit/>
          </a:bodyPr>
          <a:lstStyle/>
          <a:p>
            <a:pPr marL="0" indent="0">
              <a:buNone/>
            </a:pPr>
            <a:r>
              <a:rPr lang="en-US" sz="3200" b="1">
                <a:solidFill>
                  <a:schemeClr val="accent1"/>
                </a:solidFill>
                <a:latin typeface="Calibri" panose="020F0502020204030204" pitchFamily="34" charset="0"/>
                <a:ea typeface="Calibri" panose="020F0502020204030204" pitchFamily="34" charset="0"/>
                <a:cs typeface="Calibri" panose="020F0502020204030204" pitchFamily="34" charset="0"/>
              </a:rPr>
              <a:t>Value Added Benefits</a:t>
            </a:r>
          </a:p>
          <a:p>
            <a:pPr marL="0" indent="0">
              <a:buNone/>
            </a:pPr>
            <a:endParaRPr lang="en-US" sz="2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2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2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Learn more at:</a:t>
            </a:r>
          </a:p>
          <a:p>
            <a:pPr marL="0" indent="0">
              <a:buNone/>
            </a:pPr>
            <a:r>
              <a:rPr lang="en-US" sz="2000" i="1" u="sng">
                <a:solidFill>
                  <a:schemeClr val="accent1"/>
                </a:solidFill>
                <a:latin typeface="Calibri" panose="020F0502020204030204" pitchFamily="34" charset="0"/>
                <a:ea typeface="Calibri" panose="020F0502020204030204" pitchFamily="34" charset="0"/>
                <a:cs typeface="Calibri" panose="020F0502020204030204" pitchFamily="34" charset="0"/>
              </a:rPr>
              <a:t>MeetMolinaWA.com</a:t>
            </a:r>
            <a:r>
              <a:rPr lang="en-US" sz="2000" i="1">
                <a:solidFill>
                  <a:schemeClr val="accent1"/>
                </a:solidFill>
                <a:latin typeface="Calibri" panose="020F0502020204030204" pitchFamily="34" charset="0"/>
                <a:ea typeface="Calibri" panose="020F0502020204030204" pitchFamily="34" charset="0"/>
                <a:cs typeface="Calibri" panose="020F0502020204030204" pitchFamily="34" charset="0"/>
              </a:rPr>
              <a:t> </a:t>
            </a:r>
          </a:p>
        </p:txBody>
      </p:sp>
      <p:sp>
        <p:nvSpPr>
          <p:cNvPr id="5" name="Slide Number Placeholder 4">
            <a:extLst>
              <a:ext uri="{FF2B5EF4-FFF2-40B4-BE49-F238E27FC236}">
                <a16:creationId xmlns:a16="http://schemas.microsoft.com/office/drawing/2014/main" id="{1BA0EE2B-EA9D-47B1-9086-3C71619025CC}"/>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31</a:t>
            </a:fld>
            <a:endParaRPr lang="en-US">
              <a:solidFill>
                <a:prstClr val="black">
                  <a:tint val="75000"/>
                </a:prstClr>
              </a:solidFill>
            </a:endParaRPr>
          </a:p>
        </p:txBody>
      </p:sp>
      <p:pic>
        <p:nvPicPr>
          <p:cNvPr id="2" name="Picture 1">
            <a:extLst>
              <a:ext uri="{FF2B5EF4-FFF2-40B4-BE49-F238E27FC236}">
                <a16:creationId xmlns:a16="http://schemas.microsoft.com/office/drawing/2014/main" id="{BCA707A0-D7A4-226E-4E6A-7846C6005E00}"/>
              </a:ext>
            </a:extLst>
          </p:cNvPr>
          <p:cNvPicPr>
            <a:picLocks noChangeAspect="1"/>
          </p:cNvPicPr>
          <p:nvPr/>
        </p:nvPicPr>
        <p:blipFill>
          <a:blip r:embed="rId3"/>
          <a:stretch>
            <a:fillRect/>
          </a:stretch>
        </p:blipFill>
        <p:spPr>
          <a:xfrm>
            <a:off x="6217919" y="0"/>
            <a:ext cx="5974081" cy="6858000"/>
          </a:xfrm>
          <a:prstGeom prst="rect">
            <a:avLst/>
          </a:prstGeom>
        </p:spPr>
      </p:pic>
      <p:pic>
        <p:nvPicPr>
          <p:cNvPr id="7" name="Picture 6">
            <a:extLst>
              <a:ext uri="{FF2B5EF4-FFF2-40B4-BE49-F238E27FC236}">
                <a16:creationId xmlns:a16="http://schemas.microsoft.com/office/drawing/2014/main" id="{14C6AAE5-B797-341F-B251-141F57B2AD01}"/>
              </a:ext>
            </a:extLst>
          </p:cNvPr>
          <p:cNvPicPr>
            <a:picLocks noChangeAspect="1"/>
          </p:cNvPicPr>
          <p:nvPr/>
        </p:nvPicPr>
        <p:blipFill>
          <a:blip r:embed="rId4"/>
          <a:stretch>
            <a:fillRect/>
          </a:stretch>
        </p:blipFill>
        <p:spPr>
          <a:xfrm>
            <a:off x="584665" y="5952033"/>
            <a:ext cx="2158535" cy="876190"/>
          </a:xfrm>
          <a:prstGeom prst="rect">
            <a:avLst/>
          </a:prstGeom>
        </p:spPr>
      </p:pic>
      <p:pic>
        <p:nvPicPr>
          <p:cNvPr id="9" name="Picture 8">
            <a:extLst>
              <a:ext uri="{FF2B5EF4-FFF2-40B4-BE49-F238E27FC236}">
                <a16:creationId xmlns:a16="http://schemas.microsoft.com/office/drawing/2014/main" id="{8862F12D-A903-45E6-3B04-6190E9B2B7D2}"/>
              </a:ext>
            </a:extLst>
          </p:cNvPr>
          <p:cNvPicPr>
            <a:picLocks noChangeAspect="1"/>
          </p:cNvPicPr>
          <p:nvPr/>
        </p:nvPicPr>
        <p:blipFill>
          <a:blip r:embed="rId5"/>
          <a:stretch>
            <a:fillRect/>
          </a:stretch>
        </p:blipFill>
        <p:spPr>
          <a:xfrm>
            <a:off x="2917998" y="108154"/>
            <a:ext cx="3593629" cy="6749845"/>
          </a:xfrm>
          <a:prstGeom prst="rect">
            <a:avLst/>
          </a:prstGeom>
        </p:spPr>
      </p:pic>
    </p:spTree>
    <p:extLst>
      <p:ext uri="{BB962C8B-B14F-4D97-AF65-F5344CB8AC3E}">
        <p14:creationId xmlns:p14="http://schemas.microsoft.com/office/powerpoint/2010/main" val="3872362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6E458C-8856-FB93-BA85-6B1E122104D2}"/>
              </a:ext>
            </a:extLst>
          </p:cNvPr>
          <p:cNvSpPr>
            <a:spLocks noGrp="1"/>
          </p:cNvSpPr>
          <p:nvPr>
            <p:ph type="ftr" sz="quarter" idx="11"/>
          </p:nvPr>
        </p:nvSpPr>
        <p:spPr/>
        <p:txBody>
          <a:bodyPr/>
          <a:lstStyle/>
          <a:p>
            <a:endParaRPr lang="en-US">
              <a:solidFill>
                <a:prstClr val="black">
                  <a:tint val="75000"/>
                </a:prstClr>
              </a:solidFill>
            </a:endParaRPr>
          </a:p>
        </p:txBody>
      </p:sp>
      <p:sp>
        <p:nvSpPr>
          <p:cNvPr id="3" name="Slide Number Placeholder 2">
            <a:extLst>
              <a:ext uri="{FF2B5EF4-FFF2-40B4-BE49-F238E27FC236}">
                <a16:creationId xmlns:a16="http://schemas.microsoft.com/office/drawing/2014/main" id="{82983EC4-AB34-D20F-5057-BD7AC12E4ED4}"/>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32</a:t>
            </a:fld>
            <a:endParaRPr lang="en-US">
              <a:solidFill>
                <a:prstClr val="black">
                  <a:tint val="75000"/>
                </a:prstClr>
              </a:solidFill>
            </a:endParaRPr>
          </a:p>
        </p:txBody>
      </p:sp>
      <p:pic>
        <p:nvPicPr>
          <p:cNvPr id="5" name="Picture 4">
            <a:extLst>
              <a:ext uri="{FF2B5EF4-FFF2-40B4-BE49-F238E27FC236}">
                <a16:creationId xmlns:a16="http://schemas.microsoft.com/office/drawing/2014/main" id="{6D69700C-C32B-C315-B023-083B8643C30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83760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EC8FE-6818-A332-AE16-8740EB5E85D2}"/>
              </a:ext>
            </a:extLst>
          </p:cNvPr>
          <p:cNvSpPr>
            <a:spLocks noGrp="1"/>
          </p:cNvSpPr>
          <p:nvPr>
            <p:ph type="title"/>
          </p:nvPr>
        </p:nvSpPr>
        <p:spPr/>
        <p:txBody>
          <a:bodyPr/>
          <a:lstStyle/>
          <a:p>
            <a:r>
              <a:rPr lang="en-US" dirty="0"/>
              <a:t>What is a Member Reward</a:t>
            </a:r>
          </a:p>
        </p:txBody>
      </p:sp>
      <p:sp>
        <p:nvSpPr>
          <p:cNvPr id="3" name="Content Placeholder 2">
            <a:extLst>
              <a:ext uri="{FF2B5EF4-FFF2-40B4-BE49-F238E27FC236}">
                <a16:creationId xmlns:a16="http://schemas.microsoft.com/office/drawing/2014/main" id="{F5B0B027-0786-0777-BB95-0BAF61C38D0D}"/>
              </a:ext>
            </a:extLst>
          </p:cNvPr>
          <p:cNvSpPr>
            <a:spLocks noGrp="1"/>
          </p:cNvSpPr>
          <p:nvPr>
            <p:ph idx="1"/>
          </p:nvPr>
        </p:nvSpPr>
        <p:spPr>
          <a:xfrm>
            <a:off x="677334" y="1682636"/>
            <a:ext cx="8596668" cy="3880773"/>
          </a:xfrm>
        </p:spPr>
        <p:txBody>
          <a:bodyPr>
            <a:normAutofit/>
          </a:bodyPr>
          <a:lstStyle/>
          <a:p>
            <a:r>
              <a:rPr lang="en-US" sz="2800" dirty="0">
                <a:solidFill>
                  <a:srgbClr val="3D3D3D"/>
                </a:solidFill>
              </a:rPr>
              <a:t>People enrolled in a Managed Care Plan can earn rewards (usually in the form of gift cards) for completing important wellness visits and screenings. These awards are a nice way to reward enrollees for looking after their own health. </a:t>
            </a:r>
          </a:p>
          <a:p>
            <a:endParaRPr lang="en-US" dirty="0">
              <a:solidFill>
                <a:srgbClr val="3D3D3D"/>
              </a:solidFill>
            </a:endParaRPr>
          </a:p>
          <a:p>
            <a:pPr marL="0" indent="0">
              <a:buNone/>
            </a:pPr>
            <a:endParaRPr lang="en-US" sz="2400" dirty="0"/>
          </a:p>
        </p:txBody>
      </p:sp>
      <p:sp>
        <p:nvSpPr>
          <p:cNvPr id="5" name="Slide Number Placeholder 4">
            <a:extLst>
              <a:ext uri="{FF2B5EF4-FFF2-40B4-BE49-F238E27FC236}">
                <a16:creationId xmlns:a16="http://schemas.microsoft.com/office/drawing/2014/main" id="{95C1A7D9-B068-00FA-812D-933850D2978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13CAD7-2F77-4927-A57F-7B2297346091}" type="slidenum">
              <a:rPr kumimoji="0" lang="en-US" sz="9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900" b="0" i="0" u="none" strike="noStrike" kern="1200" cap="none" spc="0" normalizeH="0" baseline="0" noProof="0" dirty="0">
              <a:ln>
                <a:noFill/>
              </a:ln>
              <a:solidFill>
                <a:prstClr val="black">
                  <a:tint val="75000"/>
                </a:prstClr>
              </a:solidFill>
              <a:effectLst/>
              <a:uLnTx/>
              <a:uFillTx/>
              <a:latin typeface="Trebuchet MS"/>
              <a:ea typeface="+mn-ea"/>
              <a:cs typeface="+mn-cs"/>
            </a:endParaRPr>
          </a:p>
        </p:txBody>
      </p:sp>
      <p:sp>
        <p:nvSpPr>
          <p:cNvPr id="4" name="Rectangle 3" descr="Ribbon">
            <a:extLst>
              <a:ext uri="{FF2B5EF4-FFF2-40B4-BE49-F238E27FC236}">
                <a16:creationId xmlns:a16="http://schemas.microsoft.com/office/drawing/2014/main" id="{80A3D130-FE95-001C-BFED-9A00D4478AA8}"/>
              </a:ext>
            </a:extLst>
          </p:cNvPr>
          <p:cNvSpPr/>
          <p:nvPr/>
        </p:nvSpPr>
        <p:spPr>
          <a:xfrm>
            <a:off x="8590663" y="4448629"/>
            <a:ext cx="1254214" cy="957943"/>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1446200"/>
              <a:satOff val="-9924"/>
              <a:lumOff val="5098"/>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4137240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EDF2FA5-A8A8-B83C-9435-7AD2577BCC62}"/>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34</a:t>
            </a:fld>
            <a:endParaRPr lang="en-US">
              <a:solidFill>
                <a:prstClr val="black">
                  <a:tint val="75000"/>
                </a:prstClr>
              </a:solidFill>
            </a:endParaRPr>
          </a:p>
        </p:txBody>
      </p:sp>
      <p:sp>
        <p:nvSpPr>
          <p:cNvPr id="4" name="TextBox 3">
            <a:extLst>
              <a:ext uri="{FF2B5EF4-FFF2-40B4-BE49-F238E27FC236}">
                <a16:creationId xmlns:a16="http://schemas.microsoft.com/office/drawing/2014/main" id="{015E6389-EBCC-7365-391D-DDE5AC2A1EB4}"/>
              </a:ext>
            </a:extLst>
          </p:cNvPr>
          <p:cNvSpPr txBox="1"/>
          <p:nvPr/>
        </p:nvSpPr>
        <p:spPr>
          <a:xfrm>
            <a:off x="2550160" y="451513"/>
            <a:ext cx="4956806" cy="584775"/>
          </a:xfrm>
          <a:prstGeom prst="rect">
            <a:avLst/>
          </a:prstGeom>
          <a:noFill/>
        </p:spPr>
        <p:txBody>
          <a:bodyPr wrap="none" rtlCol="0">
            <a:spAutoFit/>
          </a:bodyPr>
          <a:lstStyle/>
          <a:p>
            <a:r>
              <a:rPr lang="en-US" sz="3200"/>
              <a:t>Molina Member Incentives</a:t>
            </a:r>
          </a:p>
        </p:txBody>
      </p:sp>
      <p:sp>
        <p:nvSpPr>
          <p:cNvPr id="5" name="Freeform 4">
            <a:extLst>
              <a:ext uri="{FF2B5EF4-FFF2-40B4-BE49-F238E27FC236}">
                <a16:creationId xmlns:a16="http://schemas.microsoft.com/office/drawing/2014/main" id="{A5FF703B-ACAE-FBD2-1A79-2D774C8F4CC5}"/>
              </a:ext>
            </a:extLst>
          </p:cNvPr>
          <p:cNvSpPr/>
          <p:nvPr/>
        </p:nvSpPr>
        <p:spPr>
          <a:xfrm>
            <a:off x="1947542" y="2139819"/>
            <a:ext cx="8296916" cy="2075525"/>
          </a:xfrm>
          <a:custGeom>
            <a:avLst/>
            <a:gdLst/>
            <a:ahLst/>
            <a:cxnLst/>
            <a:rect l="l" t="t" r="r" b="b"/>
            <a:pathLst>
              <a:path w="12445374" h="3113288">
                <a:moveTo>
                  <a:pt x="0" y="0"/>
                </a:moveTo>
                <a:lnTo>
                  <a:pt x="12445374" y="0"/>
                </a:lnTo>
                <a:lnTo>
                  <a:pt x="12445374" y="3113288"/>
                </a:lnTo>
                <a:lnTo>
                  <a:pt x="0" y="3113288"/>
                </a:lnTo>
                <a:lnTo>
                  <a:pt x="0" y="0"/>
                </a:lnTo>
                <a:close/>
              </a:path>
            </a:pathLst>
          </a:custGeom>
          <a:blipFill>
            <a:blip r:embed="rId3">
              <a:alphaModFix amt="90000"/>
            </a:blip>
            <a:stretch>
              <a:fillRect/>
            </a:stretch>
          </a:blipFill>
        </p:spPr>
        <p:txBody>
          <a:bodyPr/>
          <a:lstStyle/>
          <a:p>
            <a:endParaRPr lang="en-US" sz="1200"/>
          </a:p>
        </p:txBody>
      </p:sp>
      <p:sp>
        <p:nvSpPr>
          <p:cNvPr id="6" name="TextBox 6">
            <a:extLst>
              <a:ext uri="{FF2B5EF4-FFF2-40B4-BE49-F238E27FC236}">
                <a16:creationId xmlns:a16="http://schemas.microsoft.com/office/drawing/2014/main" id="{3EF2B646-17CA-97B5-EFB5-36DB0CC4E49B}"/>
              </a:ext>
            </a:extLst>
          </p:cNvPr>
          <p:cNvSpPr txBox="1"/>
          <p:nvPr/>
        </p:nvSpPr>
        <p:spPr>
          <a:xfrm>
            <a:off x="2020069" y="2885527"/>
            <a:ext cx="8151863" cy="589905"/>
          </a:xfrm>
          <a:prstGeom prst="rect">
            <a:avLst/>
          </a:prstGeom>
        </p:spPr>
        <p:txBody>
          <a:bodyPr lIns="0" tIns="0" rIns="0" bIns="0" rtlCol="0" anchor="t">
            <a:spAutoFit/>
          </a:bodyPr>
          <a:lstStyle/>
          <a:p>
            <a:pPr algn="ctr">
              <a:lnSpc>
                <a:spcPts val="4611"/>
              </a:lnSpc>
            </a:pPr>
            <a:r>
              <a:rPr lang="en-US" sz="4270" b="1" spc="39">
                <a:solidFill>
                  <a:srgbClr val="FFFFFF"/>
                </a:solidFill>
                <a:latin typeface="Campton 1 Bold"/>
                <a:ea typeface="Campton 1 Bold"/>
                <a:cs typeface="Campton 1 Bold"/>
                <a:sym typeface="Campton 1 Bold"/>
              </a:rPr>
              <a:t>Molina Healthy Rewards</a:t>
            </a:r>
          </a:p>
        </p:txBody>
      </p:sp>
      <p:sp>
        <p:nvSpPr>
          <p:cNvPr id="7" name="Freeform 7">
            <a:extLst>
              <a:ext uri="{FF2B5EF4-FFF2-40B4-BE49-F238E27FC236}">
                <a16:creationId xmlns:a16="http://schemas.microsoft.com/office/drawing/2014/main" id="{200E6E5E-E2E9-A1A2-82C1-562E3DF86A84}"/>
              </a:ext>
            </a:extLst>
          </p:cNvPr>
          <p:cNvSpPr/>
          <p:nvPr/>
        </p:nvSpPr>
        <p:spPr>
          <a:xfrm rot="559394">
            <a:off x="8403864" y="4310866"/>
            <a:ext cx="3536136" cy="2275731"/>
          </a:xfrm>
          <a:custGeom>
            <a:avLst/>
            <a:gdLst/>
            <a:ahLst/>
            <a:cxnLst/>
            <a:rect l="l" t="t" r="r" b="b"/>
            <a:pathLst>
              <a:path w="5304204" h="3413596">
                <a:moveTo>
                  <a:pt x="0" y="0"/>
                </a:moveTo>
                <a:lnTo>
                  <a:pt x="5304203" y="0"/>
                </a:lnTo>
                <a:lnTo>
                  <a:pt x="5304203" y="3413596"/>
                </a:lnTo>
                <a:lnTo>
                  <a:pt x="0" y="3413596"/>
                </a:lnTo>
                <a:lnTo>
                  <a:pt x="0" y="0"/>
                </a:lnTo>
                <a:close/>
              </a:path>
            </a:pathLst>
          </a:custGeom>
          <a:blipFill>
            <a:blip r:embed="rId4"/>
            <a:stretch>
              <a:fillRect/>
            </a:stretch>
          </a:blipFill>
          <a:ln cap="sq">
            <a:noFill/>
            <a:prstDash val="solid"/>
            <a:miter/>
          </a:ln>
        </p:spPr>
        <p:txBody>
          <a:bodyPr/>
          <a:lstStyle/>
          <a:p>
            <a:endParaRPr lang="en-US" sz="1200"/>
          </a:p>
        </p:txBody>
      </p:sp>
    </p:spTree>
    <p:extLst>
      <p:ext uri="{BB962C8B-B14F-4D97-AF65-F5344CB8AC3E}">
        <p14:creationId xmlns:p14="http://schemas.microsoft.com/office/powerpoint/2010/main" val="12054017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0F472-0AF5-1F6E-0F5D-2CD38FDAABD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4B908CB-612B-DDC7-FA0C-580C54B25AFC}"/>
              </a:ext>
            </a:extLst>
          </p:cNvPr>
          <p:cNvSpPr txBox="1"/>
          <p:nvPr/>
        </p:nvSpPr>
        <p:spPr>
          <a:xfrm>
            <a:off x="372159" y="1448669"/>
            <a:ext cx="1565338" cy="2437719"/>
          </a:xfrm>
          <a:prstGeom prst="rect">
            <a:avLst/>
          </a:prstGeom>
          <a:noFill/>
        </p:spPr>
        <p:txBody>
          <a:bodyPr wrap="square">
            <a:spAutoFit/>
          </a:bodyPr>
          <a:lstStyle/>
          <a:p>
            <a:pPr>
              <a:lnSpc>
                <a:spcPts val="2592"/>
              </a:lnSpc>
            </a:pPr>
            <a:r>
              <a:rPr lang="en-US" sz="2800" b="1" spc="22">
                <a:solidFill>
                  <a:srgbClr val="009EA0"/>
                </a:solidFill>
                <a:latin typeface="Campton 1 Semi-Bold" panose="020B0604020202020204" charset="0"/>
                <a:ea typeface="Campton 1 Bold"/>
                <a:cs typeface="Campton 1 Bold"/>
                <a:sym typeface="Campton 1 Bold"/>
              </a:rPr>
              <a:t>2025 Molina Member Rewards for kids and teens </a:t>
            </a:r>
          </a:p>
        </p:txBody>
      </p:sp>
      <p:sp>
        <p:nvSpPr>
          <p:cNvPr id="8" name="TextBox 7">
            <a:extLst>
              <a:ext uri="{FF2B5EF4-FFF2-40B4-BE49-F238E27FC236}">
                <a16:creationId xmlns:a16="http://schemas.microsoft.com/office/drawing/2014/main" id="{5AAFC998-40BA-8203-C171-A03420CAF91E}"/>
              </a:ext>
            </a:extLst>
          </p:cNvPr>
          <p:cNvSpPr txBox="1"/>
          <p:nvPr/>
        </p:nvSpPr>
        <p:spPr>
          <a:xfrm>
            <a:off x="1070708" y="4892368"/>
            <a:ext cx="1387232" cy="425758"/>
          </a:xfrm>
          <a:prstGeom prst="rect">
            <a:avLst/>
          </a:prstGeom>
          <a:noFill/>
        </p:spPr>
        <p:txBody>
          <a:bodyPr wrap="square">
            <a:spAutoFit/>
          </a:bodyPr>
          <a:lstStyle/>
          <a:p>
            <a:pPr algn="ctr">
              <a:lnSpc>
                <a:spcPts val="1280"/>
              </a:lnSpc>
            </a:pPr>
            <a:r>
              <a:rPr lang="en-US" sz="1200" b="1" spc="9">
                <a:solidFill>
                  <a:srgbClr val="009EA0"/>
                </a:solidFill>
                <a:latin typeface="Campton 1 Medium"/>
                <a:ea typeface="Campton 1 Medium"/>
                <a:cs typeface="Campton 1 Medium"/>
                <a:sym typeface="Campton 1 Medium"/>
              </a:rPr>
              <a:t>Updated reward amounts </a:t>
            </a:r>
          </a:p>
        </p:txBody>
      </p:sp>
      <p:sp>
        <p:nvSpPr>
          <p:cNvPr id="10" name="TextBox 9">
            <a:extLst>
              <a:ext uri="{FF2B5EF4-FFF2-40B4-BE49-F238E27FC236}">
                <a16:creationId xmlns:a16="http://schemas.microsoft.com/office/drawing/2014/main" id="{1BBF0A0E-C874-2B8E-205E-A122BB2F147F}"/>
              </a:ext>
            </a:extLst>
          </p:cNvPr>
          <p:cNvSpPr txBox="1"/>
          <p:nvPr/>
        </p:nvSpPr>
        <p:spPr>
          <a:xfrm>
            <a:off x="10769600" y="-108974"/>
            <a:ext cx="1132032" cy="1592744"/>
          </a:xfrm>
          <a:prstGeom prst="rect">
            <a:avLst/>
          </a:prstGeom>
          <a:noFill/>
        </p:spPr>
        <p:txBody>
          <a:bodyPr wrap="square">
            <a:spAutoFit/>
          </a:bodyPr>
          <a:lstStyle/>
          <a:p>
            <a:pPr>
              <a:lnSpc>
                <a:spcPts val="1280"/>
              </a:lnSpc>
            </a:pPr>
            <a:endParaRPr lang="en-US" sz="1200" b="1" spc="9">
              <a:solidFill>
                <a:srgbClr val="009EA0"/>
              </a:solidFill>
              <a:latin typeface="Campton 1 Medium"/>
              <a:ea typeface="Campton 1 Medium"/>
              <a:cs typeface="Campton 1 Medium"/>
              <a:sym typeface="Campton 1 Medium"/>
            </a:endParaRPr>
          </a:p>
          <a:p>
            <a:pPr>
              <a:lnSpc>
                <a:spcPts val="1280"/>
              </a:lnSpc>
            </a:pPr>
            <a:endParaRPr lang="en-US" sz="1200" b="1" spc="9">
              <a:solidFill>
                <a:srgbClr val="009EA0"/>
              </a:solidFill>
              <a:latin typeface="Campton 1 Medium"/>
              <a:ea typeface="Campton 1 Medium"/>
              <a:cs typeface="Campton 1 Medium"/>
              <a:sym typeface="Campton 1 Medium"/>
            </a:endParaRPr>
          </a:p>
          <a:p>
            <a:pPr>
              <a:lnSpc>
                <a:spcPts val="1280"/>
              </a:lnSpc>
            </a:pPr>
            <a:endParaRPr lang="en-US" sz="1200" b="1" spc="9">
              <a:solidFill>
                <a:srgbClr val="009EA0"/>
              </a:solidFill>
              <a:latin typeface="Campton 1 Medium"/>
              <a:ea typeface="Campton 1 Medium"/>
              <a:cs typeface="Campton 1 Medium"/>
              <a:sym typeface="Campton 1 Medium"/>
            </a:endParaRPr>
          </a:p>
          <a:p>
            <a:pPr>
              <a:lnSpc>
                <a:spcPts val="1280"/>
              </a:lnSpc>
            </a:pPr>
            <a:endParaRPr lang="en-US" sz="1200" b="1" spc="9">
              <a:solidFill>
                <a:srgbClr val="009EA0"/>
              </a:solidFill>
              <a:latin typeface="Campton 1 Medium"/>
              <a:ea typeface="Campton 1 Medium"/>
              <a:cs typeface="Campton 1 Medium"/>
              <a:sym typeface="Campton 1 Medium"/>
            </a:endParaRPr>
          </a:p>
          <a:p>
            <a:pPr>
              <a:lnSpc>
                <a:spcPts val="1280"/>
              </a:lnSpc>
            </a:pPr>
            <a:endParaRPr lang="en-US" sz="1200" b="1" spc="9">
              <a:solidFill>
                <a:srgbClr val="009EA0"/>
              </a:solidFill>
              <a:latin typeface="Campton 1 Medium"/>
              <a:ea typeface="Campton 1 Medium"/>
              <a:cs typeface="Campton 1 Medium"/>
              <a:sym typeface="Campton 1 Medium"/>
            </a:endParaRPr>
          </a:p>
          <a:p>
            <a:pPr algn="ctr">
              <a:lnSpc>
                <a:spcPts val="1280"/>
              </a:lnSpc>
            </a:pPr>
            <a:endParaRPr lang="en-US" sz="1200" b="1" spc="9">
              <a:solidFill>
                <a:srgbClr val="009EA0"/>
              </a:solidFill>
              <a:latin typeface="Campton 1 Medium"/>
              <a:ea typeface="Campton 1 Medium"/>
              <a:cs typeface="Campton 1 Medium"/>
              <a:sym typeface="Campton 1 Medium"/>
            </a:endParaRPr>
          </a:p>
          <a:p>
            <a:pPr algn="ctr">
              <a:lnSpc>
                <a:spcPts val="1280"/>
              </a:lnSpc>
            </a:pPr>
            <a:r>
              <a:rPr lang="en-US" sz="1200" b="1" spc="9">
                <a:solidFill>
                  <a:srgbClr val="009EA0"/>
                </a:solidFill>
                <a:latin typeface="Campton 1 Medium"/>
                <a:ea typeface="Campton 1 Medium"/>
                <a:cs typeface="Campton 1 Medium"/>
                <a:sym typeface="Campton 1 Medium"/>
              </a:rPr>
              <a:t>Updated redemption process </a:t>
            </a:r>
          </a:p>
        </p:txBody>
      </p:sp>
      <p:sp>
        <p:nvSpPr>
          <p:cNvPr id="11" name="Freeform 3">
            <a:extLst>
              <a:ext uri="{FF2B5EF4-FFF2-40B4-BE49-F238E27FC236}">
                <a16:creationId xmlns:a16="http://schemas.microsoft.com/office/drawing/2014/main" id="{86A62597-7528-8943-07F8-3788B1A2744F}"/>
              </a:ext>
            </a:extLst>
          </p:cNvPr>
          <p:cNvSpPr/>
          <p:nvPr/>
        </p:nvSpPr>
        <p:spPr>
          <a:xfrm rot="-10800000" flipH="1">
            <a:off x="1154829" y="5318126"/>
            <a:ext cx="609495" cy="780153"/>
          </a:xfrm>
          <a:custGeom>
            <a:avLst/>
            <a:gdLst/>
            <a:ahLst/>
            <a:cxnLst/>
            <a:rect l="l" t="t" r="r" b="b"/>
            <a:pathLst>
              <a:path w="914242" h="1170229">
                <a:moveTo>
                  <a:pt x="914241" y="0"/>
                </a:moveTo>
                <a:lnTo>
                  <a:pt x="0" y="0"/>
                </a:lnTo>
                <a:lnTo>
                  <a:pt x="0" y="1170230"/>
                </a:lnTo>
                <a:lnTo>
                  <a:pt x="914241" y="1170230"/>
                </a:lnTo>
                <a:lnTo>
                  <a:pt x="91424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12" name="Freeform 4">
            <a:extLst>
              <a:ext uri="{FF2B5EF4-FFF2-40B4-BE49-F238E27FC236}">
                <a16:creationId xmlns:a16="http://schemas.microsoft.com/office/drawing/2014/main" id="{CF334FEB-804D-7C21-7162-A308414D3034}"/>
              </a:ext>
            </a:extLst>
          </p:cNvPr>
          <p:cNvSpPr/>
          <p:nvPr/>
        </p:nvSpPr>
        <p:spPr>
          <a:xfrm rot="-10800000">
            <a:off x="10871199" y="1482150"/>
            <a:ext cx="609495" cy="780153"/>
          </a:xfrm>
          <a:custGeom>
            <a:avLst/>
            <a:gdLst/>
            <a:ahLst/>
            <a:cxnLst/>
            <a:rect l="l" t="t" r="r" b="b"/>
            <a:pathLst>
              <a:path w="914242" h="1170229">
                <a:moveTo>
                  <a:pt x="0" y="0"/>
                </a:moveTo>
                <a:lnTo>
                  <a:pt x="914241" y="0"/>
                </a:lnTo>
                <a:lnTo>
                  <a:pt x="914241" y="1170230"/>
                </a:lnTo>
                <a:lnTo>
                  <a:pt x="0" y="11702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200"/>
          </a:p>
        </p:txBody>
      </p:sp>
      <p:pic>
        <p:nvPicPr>
          <p:cNvPr id="4" name="Picture 3">
            <a:extLst>
              <a:ext uri="{FF2B5EF4-FFF2-40B4-BE49-F238E27FC236}">
                <a16:creationId xmlns:a16="http://schemas.microsoft.com/office/drawing/2014/main" id="{93B1BFC7-FEC6-9282-E43E-221BDB8656E3}"/>
              </a:ext>
            </a:extLst>
          </p:cNvPr>
          <p:cNvPicPr>
            <a:picLocks noChangeAspect="1"/>
          </p:cNvPicPr>
          <p:nvPr/>
        </p:nvPicPr>
        <p:blipFill>
          <a:blip r:embed="rId5"/>
          <a:stretch>
            <a:fillRect/>
          </a:stretch>
        </p:blipFill>
        <p:spPr>
          <a:xfrm>
            <a:off x="2328540" y="545751"/>
            <a:ext cx="4600916" cy="5911522"/>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FAED230F-7203-E75E-2F7F-572F045DFBF2}"/>
              </a:ext>
            </a:extLst>
          </p:cNvPr>
          <p:cNvPicPr>
            <a:picLocks noChangeAspect="1"/>
          </p:cNvPicPr>
          <p:nvPr/>
        </p:nvPicPr>
        <p:blipFill>
          <a:blip r:embed="rId6"/>
          <a:stretch>
            <a:fillRect/>
          </a:stretch>
        </p:blipFill>
        <p:spPr>
          <a:xfrm>
            <a:off x="7258149" y="127000"/>
            <a:ext cx="4661078" cy="6002797"/>
          </a:xfrm>
          <a:prstGeom prst="rect">
            <a:avLst/>
          </a:prstGeom>
          <a:ln>
            <a:noFill/>
          </a:ln>
          <a:effectLst>
            <a:outerShdw blurRad="292100" dist="139700" dir="2700000" algn="tl" rotWithShape="0">
              <a:srgbClr val="333333">
                <a:alpha val="65000"/>
              </a:srgbClr>
            </a:outerShdw>
          </a:effectLst>
        </p:spPr>
      </p:pic>
      <p:pic>
        <p:nvPicPr>
          <p:cNvPr id="7" name="Picture 6" descr="A black and white logo&#10;&#10;AI-generated content may be incorrect.">
            <a:extLst>
              <a:ext uri="{FF2B5EF4-FFF2-40B4-BE49-F238E27FC236}">
                <a16:creationId xmlns:a16="http://schemas.microsoft.com/office/drawing/2014/main" id="{834BD622-DC3D-303D-12A2-D6C6D21542E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38735" y="6183873"/>
            <a:ext cx="1880492" cy="547127"/>
          </a:xfrm>
          <a:prstGeom prst="rect">
            <a:avLst/>
          </a:prstGeom>
        </p:spPr>
      </p:pic>
    </p:spTree>
    <p:extLst>
      <p:ext uri="{BB962C8B-B14F-4D97-AF65-F5344CB8AC3E}">
        <p14:creationId xmlns:p14="http://schemas.microsoft.com/office/powerpoint/2010/main" val="3947467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2B0A6C-DC86-8F31-D6D6-B06F307D4D41}"/>
              </a:ext>
            </a:extLst>
          </p:cNvPr>
          <p:cNvSpPr txBox="1"/>
          <p:nvPr/>
        </p:nvSpPr>
        <p:spPr>
          <a:xfrm>
            <a:off x="134440" y="2367160"/>
            <a:ext cx="1564580" cy="1759456"/>
          </a:xfrm>
          <a:prstGeom prst="rect">
            <a:avLst/>
          </a:prstGeom>
          <a:noFill/>
        </p:spPr>
        <p:txBody>
          <a:bodyPr wrap="square">
            <a:spAutoFit/>
          </a:bodyPr>
          <a:lstStyle/>
          <a:p>
            <a:pPr>
              <a:lnSpc>
                <a:spcPts val="2592"/>
              </a:lnSpc>
            </a:pPr>
            <a:r>
              <a:rPr lang="en-US" sz="2400" b="1" spc="22">
                <a:solidFill>
                  <a:srgbClr val="009EA0"/>
                </a:solidFill>
                <a:latin typeface="Campton 1 Semi-Bold" panose="020B0604020202020204" charset="0"/>
                <a:ea typeface="Campton 1 Bold"/>
                <a:cs typeface="Campton 1 Bold"/>
                <a:sym typeface="Campton 1 Bold"/>
              </a:rPr>
              <a:t>2025 Molina Member Rewards for Adults </a:t>
            </a:r>
          </a:p>
        </p:txBody>
      </p:sp>
      <p:sp>
        <p:nvSpPr>
          <p:cNvPr id="8" name="TextBox 7">
            <a:extLst>
              <a:ext uri="{FF2B5EF4-FFF2-40B4-BE49-F238E27FC236}">
                <a16:creationId xmlns:a16="http://schemas.microsoft.com/office/drawing/2014/main" id="{7FABB211-69F8-CA4E-805E-4417B75F2DF1}"/>
              </a:ext>
            </a:extLst>
          </p:cNvPr>
          <p:cNvSpPr txBox="1"/>
          <p:nvPr/>
        </p:nvSpPr>
        <p:spPr>
          <a:xfrm>
            <a:off x="916730" y="1053012"/>
            <a:ext cx="1117601" cy="425758"/>
          </a:xfrm>
          <a:prstGeom prst="rect">
            <a:avLst/>
          </a:prstGeom>
          <a:noFill/>
        </p:spPr>
        <p:txBody>
          <a:bodyPr wrap="square">
            <a:spAutoFit/>
          </a:bodyPr>
          <a:lstStyle/>
          <a:p>
            <a:pPr algn="ctr">
              <a:lnSpc>
                <a:spcPts val="1280"/>
              </a:lnSpc>
            </a:pPr>
            <a:r>
              <a:rPr lang="en-US" sz="1200" b="1" spc="9">
                <a:solidFill>
                  <a:srgbClr val="009EA0"/>
                </a:solidFill>
                <a:latin typeface="Campton 1 Medium"/>
                <a:ea typeface="Campton 1 Medium"/>
                <a:cs typeface="Campton 1 Medium"/>
                <a:sym typeface="Campton 1 Medium"/>
              </a:rPr>
              <a:t>NEW </a:t>
            </a:r>
          </a:p>
          <a:p>
            <a:pPr algn="ctr">
              <a:lnSpc>
                <a:spcPts val="1280"/>
              </a:lnSpc>
            </a:pPr>
            <a:r>
              <a:rPr lang="en-US" sz="1200" b="1" spc="9">
                <a:solidFill>
                  <a:srgbClr val="009EA0"/>
                </a:solidFill>
                <a:latin typeface="Campton 1 Medium"/>
                <a:ea typeface="Campton 1 Medium"/>
                <a:cs typeface="Campton 1 Medium"/>
                <a:sym typeface="Campton 1 Medium"/>
              </a:rPr>
              <a:t>reward</a:t>
            </a:r>
          </a:p>
        </p:txBody>
      </p:sp>
      <p:sp>
        <p:nvSpPr>
          <p:cNvPr id="10" name="TextBox 9">
            <a:extLst>
              <a:ext uri="{FF2B5EF4-FFF2-40B4-BE49-F238E27FC236}">
                <a16:creationId xmlns:a16="http://schemas.microsoft.com/office/drawing/2014/main" id="{0CCC6A9D-DFF5-D939-BD80-800C16147A36}"/>
              </a:ext>
            </a:extLst>
          </p:cNvPr>
          <p:cNvSpPr txBox="1"/>
          <p:nvPr/>
        </p:nvSpPr>
        <p:spPr>
          <a:xfrm>
            <a:off x="10769600" y="-108974"/>
            <a:ext cx="1132032" cy="1592744"/>
          </a:xfrm>
          <a:prstGeom prst="rect">
            <a:avLst/>
          </a:prstGeom>
          <a:noFill/>
        </p:spPr>
        <p:txBody>
          <a:bodyPr wrap="square">
            <a:spAutoFit/>
          </a:bodyPr>
          <a:lstStyle/>
          <a:p>
            <a:pPr>
              <a:lnSpc>
                <a:spcPts val="1280"/>
              </a:lnSpc>
            </a:pPr>
            <a:endParaRPr lang="en-US" sz="1200" b="1" spc="9">
              <a:solidFill>
                <a:srgbClr val="009EA0"/>
              </a:solidFill>
              <a:latin typeface="Campton 1 Medium"/>
              <a:ea typeface="Campton 1 Medium"/>
              <a:cs typeface="Campton 1 Medium"/>
              <a:sym typeface="Campton 1 Medium"/>
            </a:endParaRPr>
          </a:p>
          <a:p>
            <a:pPr>
              <a:lnSpc>
                <a:spcPts val="1280"/>
              </a:lnSpc>
            </a:pPr>
            <a:endParaRPr lang="en-US" sz="1200" b="1" spc="9">
              <a:solidFill>
                <a:srgbClr val="009EA0"/>
              </a:solidFill>
              <a:latin typeface="Campton 1 Medium"/>
              <a:ea typeface="Campton 1 Medium"/>
              <a:cs typeface="Campton 1 Medium"/>
              <a:sym typeface="Campton 1 Medium"/>
            </a:endParaRPr>
          </a:p>
          <a:p>
            <a:pPr>
              <a:lnSpc>
                <a:spcPts val="1280"/>
              </a:lnSpc>
            </a:pPr>
            <a:endParaRPr lang="en-US" sz="1200" b="1" spc="9">
              <a:solidFill>
                <a:srgbClr val="009EA0"/>
              </a:solidFill>
              <a:latin typeface="Campton 1 Medium"/>
              <a:ea typeface="Campton 1 Medium"/>
              <a:cs typeface="Campton 1 Medium"/>
              <a:sym typeface="Campton 1 Medium"/>
            </a:endParaRPr>
          </a:p>
          <a:p>
            <a:pPr>
              <a:lnSpc>
                <a:spcPts val="1280"/>
              </a:lnSpc>
            </a:pPr>
            <a:endParaRPr lang="en-US" sz="1200" b="1" spc="9">
              <a:solidFill>
                <a:srgbClr val="009EA0"/>
              </a:solidFill>
              <a:latin typeface="Campton 1 Medium"/>
              <a:ea typeface="Campton 1 Medium"/>
              <a:cs typeface="Campton 1 Medium"/>
              <a:sym typeface="Campton 1 Medium"/>
            </a:endParaRPr>
          </a:p>
          <a:p>
            <a:pPr>
              <a:lnSpc>
                <a:spcPts val="1280"/>
              </a:lnSpc>
            </a:pPr>
            <a:endParaRPr lang="en-US" sz="1200" b="1" spc="9">
              <a:solidFill>
                <a:srgbClr val="009EA0"/>
              </a:solidFill>
              <a:latin typeface="Campton 1 Medium"/>
              <a:ea typeface="Campton 1 Medium"/>
              <a:cs typeface="Campton 1 Medium"/>
              <a:sym typeface="Campton 1 Medium"/>
            </a:endParaRPr>
          </a:p>
          <a:p>
            <a:pPr algn="ctr">
              <a:lnSpc>
                <a:spcPts val="1280"/>
              </a:lnSpc>
            </a:pPr>
            <a:endParaRPr lang="en-US" sz="1200" b="1" spc="9">
              <a:solidFill>
                <a:srgbClr val="009EA0"/>
              </a:solidFill>
              <a:latin typeface="Campton 1 Medium"/>
              <a:ea typeface="Campton 1 Medium"/>
              <a:cs typeface="Campton 1 Medium"/>
              <a:sym typeface="Campton 1 Medium"/>
            </a:endParaRPr>
          </a:p>
          <a:p>
            <a:pPr algn="ctr">
              <a:lnSpc>
                <a:spcPts val="1280"/>
              </a:lnSpc>
            </a:pPr>
            <a:r>
              <a:rPr lang="en-US" sz="1200" b="1" spc="9">
                <a:solidFill>
                  <a:srgbClr val="009EA0"/>
                </a:solidFill>
                <a:latin typeface="Campton 1 Medium"/>
                <a:ea typeface="Campton 1 Medium"/>
                <a:cs typeface="Campton 1 Medium"/>
                <a:sym typeface="Campton 1 Medium"/>
              </a:rPr>
              <a:t>Updated redemption process </a:t>
            </a:r>
          </a:p>
        </p:txBody>
      </p:sp>
      <p:sp>
        <p:nvSpPr>
          <p:cNvPr id="11" name="Freeform 3">
            <a:extLst>
              <a:ext uri="{FF2B5EF4-FFF2-40B4-BE49-F238E27FC236}">
                <a16:creationId xmlns:a16="http://schemas.microsoft.com/office/drawing/2014/main" id="{66A3FCA7-FD21-8443-835D-F88F1335DC90}"/>
              </a:ext>
            </a:extLst>
          </p:cNvPr>
          <p:cNvSpPr/>
          <p:nvPr/>
        </p:nvSpPr>
        <p:spPr>
          <a:xfrm rot="-10800000" flipH="1">
            <a:off x="1349131" y="1227661"/>
            <a:ext cx="609495" cy="780153"/>
          </a:xfrm>
          <a:custGeom>
            <a:avLst/>
            <a:gdLst/>
            <a:ahLst/>
            <a:cxnLst/>
            <a:rect l="l" t="t" r="r" b="b"/>
            <a:pathLst>
              <a:path w="914242" h="1170229">
                <a:moveTo>
                  <a:pt x="914241" y="0"/>
                </a:moveTo>
                <a:lnTo>
                  <a:pt x="0" y="0"/>
                </a:lnTo>
                <a:lnTo>
                  <a:pt x="0" y="1170230"/>
                </a:lnTo>
                <a:lnTo>
                  <a:pt x="914241" y="1170230"/>
                </a:lnTo>
                <a:lnTo>
                  <a:pt x="91424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12" name="Freeform 4">
            <a:extLst>
              <a:ext uri="{FF2B5EF4-FFF2-40B4-BE49-F238E27FC236}">
                <a16:creationId xmlns:a16="http://schemas.microsoft.com/office/drawing/2014/main" id="{F84AE1F3-9CED-8F12-E18A-ABCB1568366E}"/>
              </a:ext>
            </a:extLst>
          </p:cNvPr>
          <p:cNvSpPr/>
          <p:nvPr/>
        </p:nvSpPr>
        <p:spPr>
          <a:xfrm rot="-10800000">
            <a:off x="10871199" y="1482150"/>
            <a:ext cx="609495" cy="780153"/>
          </a:xfrm>
          <a:custGeom>
            <a:avLst/>
            <a:gdLst/>
            <a:ahLst/>
            <a:cxnLst/>
            <a:rect l="l" t="t" r="r" b="b"/>
            <a:pathLst>
              <a:path w="914242" h="1170229">
                <a:moveTo>
                  <a:pt x="0" y="0"/>
                </a:moveTo>
                <a:lnTo>
                  <a:pt x="914241" y="0"/>
                </a:lnTo>
                <a:lnTo>
                  <a:pt x="914241" y="1170230"/>
                </a:lnTo>
                <a:lnTo>
                  <a:pt x="0" y="11702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200"/>
          </a:p>
        </p:txBody>
      </p:sp>
      <p:pic>
        <p:nvPicPr>
          <p:cNvPr id="13" name="Picture 12">
            <a:extLst>
              <a:ext uri="{FF2B5EF4-FFF2-40B4-BE49-F238E27FC236}">
                <a16:creationId xmlns:a16="http://schemas.microsoft.com/office/drawing/2014/main" id="{771EA80F-B28C-F4F2-873B-348BC837C295}"/>
              </a:ext>
            </a:extLst>
          </p:cNvPr>
          <p:cNvPicPr>
            <a:picLocks noChangeAspect="1"/>
          </p:cNvPicPr>
          <p:nvPr/>
        </p:nvPicPr>
        <p:blipFill>
          <a:blip r:embed="rId5"/>
          <a:stretch>
            <a:fillRect/>
          </a:stretch>
        </p:blipFill>
        <p:spPr>
          <a:xfrm>
            <a:off x="2034331" y="488153"/>
            <a:ext cx="4762300" cy="6135216"/>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69B58E52-4E4D-305D-7D4A-E1E68237F916}"/>
              </a:ext>
            </a:extLst>
          </p:cNvPr>
          <p:cNvPicPr>
            <a:picLocks noChangeAspect="1"/>
          </p:cNvPicPr>
          <p:nvPr/>
        </p:nvPicPr>
        <p:blipFill>
          <a:blip r:embed="rId6"/>
          <a:stretch>
            <a:fillRect/>
          </a:stretch>
        </p:blipFill>
        <p:spPr>
          <a:xfrm>
            <a:off x="7266382" y="88903"/>
            <a:ext cx="4762300" cy="6109717"/>
          </a:xfrm>
          <a:prstGeom prst="rect">
            <a:avLst/>
          </a:prstGeom>
          <a:ln>
            <a:noFill/>
          </a:ln>
          <a:effectLst>
            <a:outerShdw blurRad="292100" dist="139700" dir="2700000" algn="tl" rotWithShape="0">
              <a:srgbClr val="333333">
                <a:alpha val="65000"/>
              </a:srgbClr>
            </a:outerShdw>
          </a:effectLst>
        </p:spPr>
      </p:pic>
      <p:pic>
        <p:nvPicPr>
          <p:cNvPr id="6" name="Picture 5" descr="A black and white logo&#10;&#10;AI-generated content may be incorrect.">
            <a:extLst>
              <a:ext uri="{FF2B5EF4-FFF2-40B4-BE49-F238E27FC236}">
                <a16:creationId xmlns:a16="http://schemas.microsoft.com/office/drawing/2014/main" id="{A87BF4F3-7FF4-0C09-F7FF-1103587FE8A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45213" y="6250197"/>
            <a:ext cx="1783469" cy="518899"/>
          </a:xfrm>
          <a:prstGeom prst="rect">
            <a:avLst/>
          </a:prstGeom>
        </p:spPr>
      </p:pic>
    </p:spTree>
    <p:extLst>
      <p:ext uri="{BB962C8B-B14F-4D97-AF65-F5344CB8AC3E}">
        <p14:creationId xmlns:p14="http://schemas.microsoft.com/office/powerpoint/2010/main" val="33695148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71118-E226-F468-E6B2-319EE56BDC65}"/>
              </a:ext>
            </a:extLst>
          </p:cNvPr>
          <p:cNvSpPr>
            <a:spLocks noGrp="1"/>
          </p:cNvSpPr>
          <p:nvPr>
            <p:ph type="title"/>
          </p:nvPr>
        </p:nvSpPr>
        <p:spPr>
          <a:xfrm>
            <a:off x="187477" y="270445"/>
            <a:ext cx="4319209" cy="1320800"/>
          </a:xfrm>
        </p:spPr>
        <p:txBody>
          <a:bodyPr/>
          <a:lstStyle/>
          <a:p>
            <a:r>
              <a:rPr lang="en-US" dirty="0"/>
              <a:t>What is Telehealth</a:t>
            </a:r>
          </a:p>
        </p:txBody>
      </p:sp>
      <p:sp>
        <p:nvSpPr>
          <p:cNvPr id="3" name="Content Placeholder 2">
            <a:extLst>
              <a:ext uri="{FF2B5EF4-FFF2-40B4-BE49-F238E27FC236}">
                <a16:creationId xmlns:a16="http://schemas.microsoft.com/office/drawing/2014/main" id="{63194B97-A2A0-2A4E-2DFB-1E3E0084B0E0}"/>
              </a:ext>
            </a:extLst>
          </p:cNvPr>
          <p:cNvSpPr>
            <a:spLocks noGrp="1"/>
          </p:cNvSpPr>
          <p:nvPr>
            <p:ph idx="1"/>
          </p:nvPr>
        </p:nvSpPr>
        <p:spPr>
          <a:xfrm>
            <a:off x="139349" y="924644"/>
            <a:ext cx="8596668" cy="3880773"/>
          </a:xfrm>
        </p:spPr>
        <p:txBody>
          <a:bodyPr>
            <a:noAutofit/>
          </a:bodyPr>
          <a:lstStyle/>
          <a:p>
            <a:r>
              <a:rPr lang="en-US" sz="2400" dirty="0"/>
              <a:t>Telehealth lets you see your healthcare provider and access health care services remotely by using computers, tablets, or phones </a:t>
            </a:r>
          </a:p>
          <a:p>
            <a:r>
              <a:rPr lang="en-US" sz="2400" dirty="0"/>
              <a:t>Apple Health members can access telehealth via:</a:t>
            </a:r>
          </a:p>
          <a:p>
            <a:pPr lvl="1"/>
            <a:r>
              <a:rPr lang="en-US" sz="2400" dirty="0"/>
              <a:t>Their regular PCP or specialist providers they see in person, if the provider offers telehealth, OR</a:t>
            </a:r>
          </a:p>
          <a:p>
            <a:pPr lvl="1"/>
            <a:r>
              <a:rPr lang="en-US" sz="2400" dirty="0"/>
              <a:t>Members can access telehealth through their MCO provided resources. All the MCOs offer telehealth resources and networks for members that need services like urgent care, dermatology or behavioral health. MCOs also have 24/7 nurse advice lines for their members.</a:t>
            </a:r>
          </a:p>
        </p:txBody>
      </p:sp>
      <p:sp>
        <p:nvSpPr>
          <p:cNvPr id="5" name="Slide Number Placeholder 4">
            <a:extLst>
              <a:ext uri="{FF2B5EF4-FFF2-40B4-BE49-F238E27FC236}">
                <a16:creationId xmlns:a16="http://schemas.microsoft.com/office/drawing/2014/main" id="{0BA2A7B9-CECB-691C-FDAB-F10CA6991C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13CAD7-2F77-4927-A57F-7B2297346091}" type="slidenum">
              <a:rPr kumimoji="0" lang="en-US" sz="9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900" b="0" i="0" u="none" strike="noStrike" kern="1200" cap="none" spc="0" normalizeH="0" baseline="0" noProof="0" dirty="0">
              <a:ln>
                <a:noFill/>
              </a:ln>
              <a:solidFill>
                <a:prstClr val="black">
                  <a:tint val="75000"/>
                </a:prstClr>
              </a:solidFill>
              <a:effectLst/>
              <a:uLnTx/>
              <a:uFillTx/>
              <a:latin typeface="Trebuchet MS"/>
              <a:ea typeface="+mn-ea"/>
              <a:cs typeface="+mn-cs"/>
            </a:endParaRPr>
          </a:p>
        </p:txBody>
      </p:sp>
      <p:sp>
        <p:nvSpPr>
          <p:cNvPr id="9" name="Rectangle 8" descr="Computer">
            <a:extLst>
              <a:ext uri="{FF2B5EF4-FFF2-40B4-BE49-F238E27FC236}">
                <a16:creationId xmlns:a16="http://schemas.microsoft.com/office/drawing/2014/main" id="{0542649E-29C8-3E38-01A0-FCC26E3D6679}"/>
              </a:ext>
            </a:extLst>
          </p:cNvPr>
          <p:cNvSpPr/>
          <p:nvPr/>
        </p:nvSpPr>
        <p:spPr>
          <a:xfrm>
            <a:off x="8932332" y="4099742"/>
            <a:ext cx="1178014" cy="1161886"/>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2">
              <a:hueOff val="-1156960"/>
              <a:satOff val="-7939"/>
              <a:lumOff val="4078"/>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2658722908"/>
      </p:ext>
    </p:extLst>
  </p:cSld>
  <p:clrMapOvr>
    <a:masterClrMapping/>
  </p:clrMapOvr>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F6A32-A3E2-C607-DF95-F74253A5BFFE}"/>
              </a:ext>
            </a:extLst>
          </p:cNvPr>
          <p:cNvSpPr>
            <a:spLocks noGrp="1"/>
          </p:cNvSpPr>
          <p:nvPr>
            <p:ph type="title"/>
          </p:nvPr>
        </p:nvSpPr>
        <p:spPr>
          <a:xfrm>
            <a:off x="1571576" y="295275"/>
            <a:ext cx="7275819" cy="687572"/>
          </a:xfrm>
        </p:spPr>
        <p:txBody>
          <a:bodyPr>
            <a:normAutofit fontScale="90000"/>
          </a:bodyPr>
          <a:lstStyle/>
          <a:p>
            <a:r>
              <a:rPr lang="en-US" dirty="0"/>
              <a:t>Molina Telehealth Resources</a:t>
            </a:r>
          </a:p>
        </p:txBody>
      </p:sp>
      <p:sp>
        <p:nvSpPr>
          <p:cNvPr id="5" name="Slide Number Placeholder 4">
            <a:extLst>
              <a:ext uri="{FF2B5EF4-FFF2-40B4-BE49-F238E27FC236}">
                <a16:creationId xmlns:a16="http://schemas.microsoft.com/office/drawing/2014/main" id="{D2D2E0B5-ED81-7482-8406-14F26B599012}"/>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38</a:t>
            </a:fld>
            <a:endParaRPr lang="en-US">
              <a:solidFill>
                <a:prstClr val="black">
                  <a:tint val="75000"/>
                </a:prstClr>
              </a:solidFill>
            </a:endParaRPr>
          </a:p>
        </p:txBody>
      </p:sp>
      <p:graphicFrame>
        <p:nvGraphicFramePr>
          <p:cNvPr id="8" name="Table 7">
            <a:extLst>
              <a:ext uri="{FF2B5EF4-FFF2-40B4-BE49-F238E27FC236}">
                <a16:creationId xmlns:a16="http://schemas.microsoft.com/office/drawing/2014/main" id="{FF1F7C93-59B7-67D2-C6E8-07EE2A88EF2C}"/>
              </a:ext>
            </a:extLst>
          </p:cNvPr>
          <p:cNvGraphicFramePr>
            <a:graphicFrameLocks noGrp="1"/>
          </p:cNvGraphicFramePr>
          <p:nvPr/>
        </p:nvGraphicFramePr>
        <p:xfrm>
          <a:off x="319014" y="1483490"/>
          <a:ext cx="9386961" cy="3891210"/>
        </p:xfrm>
        <a:graphic>
          <a:graphicData uri="http://schemas.openxmlformats.org/drawingml/2006/table">
            <a:tbl>
              <a:tblPr firstRow="1" bandRow="1">
                <a:tableStyleId>{5C22544A-7EE6-4342-B048-85BDC9FD1C3A}</a:tableStyleId>
              </a:tblPr>
              <a:tblGrid>
                <a:gridCol w="1298582">
                  <a:extLst>
                    <a:ext uri="{9D8B030D-6E8A-4147-A177-3AD203B41FA5}">
                      <a16:colId xmlns:a16="http://schemas.microsoft.com/office/drawing/2014/main" val="441631206"/>
                    </a:ext>
                  </a:extLst>
                </a:gridCol>
                <a:gridCol w="3459928">
                  <a:extLst>
                    <a:ext uri="{9D8B030D-6E8A-4147-A177-3AD203B41FA5}">
                      <a16:colId xmlns:a16="http://schemas.microsoft.com/office/drawing/2014/main" val="3841405139"/>
                    </a:ext>
                  </a:extLst>
                </a:gridCol>
                <a:gridCol w="979300">
                  <a:extLst>
                    <a:ext uri="{9D8B030D-6E8A-4147-A177-3AD203B41FA5}">
                      <a16:colId xmlns:a16="http://schemas.microsoft.com/office/drawing/2014/main" val="1887473425"/>
                    </a:ext>
                  </a:extLst>
                </a:gridCol>
                <a:gridCol w="3649151">
                  <a:extLst>
                    <a:ext uri="{9D8B030D-6E8A-4147-A177-3AD203B41FA5}">
                      <a16:colId xmlns:a16="http://schemas.microsoft.com/office/drawing/2014/main" val="2769131500"/>
                    </a:ext>
                  </a:extLst>
                </a:gridCol>
              </a:tblGrid>
              <a:tr h="523067">
                <a:tc>
                  <a:txBody>
                    <a:bodyPr/>
                    <a:lstStyle/>
                    <a:p>
                      <a:pPr marL="0" marR="0">
                        <a:lnSpc>
                          <a:spcPct val="115000"/>
                        </a:lnSpc>
                        <a:spcAft>
                          <a:spcPts val="800"/>
                        </a:spcAft>
                        <a:buNone/>
                      </a:pPr>
                      <a:r>
                        <a:rPr lang="en-US" sz="1300" kern="1200">
                          <a:effectLst/>
                        </a:rPr>
                        <a:t>Telehealth Provider</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tc>
                  <a:txBody>
                    <a:bodyPr/>
                    <a:lstStyle/>
                    <a:p>
                      <a:pPr marL="0" marR="0">
                        <a:lnSpc>
                          <a:spcPct val="115000"/>
                        </a:lnSpc>
                        <a:spcAft>
                          <a:spcPts val="800"/>
                        </a:spcAft>
                        <a:buNone/>
                      </a:pPr>
                      <a:r>
                        <a:rPr lang="en-US" sz="1300" kern="1200">
                          <a:effectLst/>
                        </a:rPr>
                        <a:t>Services</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tc>
                  <a:txBody>
                    <a:bodyPr/>
                    <a:lstStyle/>
                    <a:p>
                      <a:pPr marL="0" marR="0">
                        <a:lnSpc>
                          <a:spcPct val="115000"/>
                        </a:lnSpc>
                        <a:spcAft>
                          <a:spcPts val="800"/>
                        </a:spcAft>
                        <a:buNone/>
                      </a:pPr>
                      <a:r>
                        <a:rPr lang="en-US" sz="1300" kern="1200">
                          <a:effectLst/>
                        </a:rPr>
                        <a:t>Age Range Served</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tc>
                  <a:txBody>
                    <a:bodyPr/>
                    <a:lstStyle/>
                    <a:p>
                      <a:pPr marL="0" marR="0">
                        <a:lnSpc>
                          <a:spcPct val="115000"/>
                        </a:lnSpc>
                        <a:spcAft>
                          <a:spcPts val="800"/>
                        </a:spcAft>
                        <a:buNone/>
                      </a:pPr>
                      <a:r>
                        <a:rPr lang="en-US" sz="1300" kern="1200">
                          <a:effectLst/>
                        </a:rPr>
                        <a:t>How to make a Referral</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extLst>
                  <a:ext uri="{0D108BD9-81ED-4DB2-BD59-A6C34878D82A}">
                    <a16:rowId xmlns:a16="http://schemas.microsoft.com/office/drawing/2014/main" val="1780112443"/>
                  </a:ext>
                </a:extLst>
              </a:tr>
              <a:tr h="585759">
                <a:tc>
                  <a:txBody>
                    <a:bodyPr/>
                    <a:lstStyle/>
                    <a:p>
                      <a:pPr marL="0" marR="0">
                        <a:lnSpc>
                          <a:spcPct val="115000"/>
                        </a:lnSpc>
                        <a:spcAft>
                          <a:spcPts val="800"/>
                        </a:spcAft>
                        <a:buNone/>
                      </a:pPr>
                      <a:r>
                        <a:rPr lang="en-US" sz="1200" kern="1200">
                          <a:effectLst/>
                        </a:rPr>
                        <a:t>Bicycle Health</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tc>
                  <a:txBody>
                    <a:bodyPr/>
                    <a:lstStyle/>
                    <a:p>
                      <a:pPr marL="342900" marR="0" lvl="0" indent="-342900">
                        <a:lnSpc>
                          <a:spcPct val="115000"/>
                        </a:lnSpc>
                        <a:spcAft>
                          <a:spcPts val="800"/>
                        </a:spcAft>
                        <a:buFont typeface="Arial" panose="020B0604020202020204" pitchFamily="34" charset="0"/>
                        <a:buChar char="•"/>
                        <a:tabLst>
                          <a:tab pos="457200" algn="l"/>
                        </a:tabLst>
                      </a:pPr>
                      <a:r>
                        <a:rPr lang="en-US" sz="1200" kern="1200">
                          <a:effectLst/>
                        </a:rPr>
                        <a:t>Counseling and Medication for Opioid Use Disorders</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tc>
                  <a:txBody>
                    <a:bodyPr/>
                    <a:lstStyle/>
                    <a:p>
                      <a:pPr marL="0" marR="0">
                        <a:lnSpc>
                          <a:spcPct val="115000"/>
                        </a:lnSpc>
                        <a:spcAft>
                          <a:spcPts val="800"/>
                        </a:spcAft>
                        <a:buNone/>
                      </a:pPr>
                      <a:r>
                        <a:rPr lang="en-US" sz="1200" kern="1200">
                          <a:effectLst/>
                        </a:rPr>
                        <a:t>18+</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tc>
                  <a:txBody>
                    <a:bodyPr/>
                    <a:lstStyle/>
                    <a:p>
                      <a:pPr marL="0" marR="0">
                        <a:lnSpc>
                          <a:spcPct val="115000"/>
                        </a:lnSpc>
                        <a:spcAft>
                          <a:spcPts val="800"/>
                        </a:spcAft>
                        <a:buNone/>
                      </a:pPr>
                      <a:r>
                        <a:rPr lang="en-US" sz="1200" kern="1200">
                          <a:effectLst/>
                        </a:rPr>
                        <a:t>Call: (844) 943-2514</a:t>
                      </a:r>
                      <a:endParaRPr lang="en-US" sz="900" kern="100">
                        <a:effectLst/>
                      </a:endParaRPr>
                    </a:p>
                    <a:p>
                      <a:pPr marL="0" marR="0">
                        <a:lnSpc>
                          <a:spcPct val="115000"/>
                        </a:lnSpc>
                        <a:spcAft>
                          <a:spcPts val="800"/>
                        </a:spcAft>
                        <a:buNone/>
                      </a:pPr>
                      <a:r>
                        <a:rPr lang="en-US" sz="1200" kern="1200">
                          <a:effectLst/>
                        </a:rPr>
                        <a:t>Or enroll online at </a:t>
                      </a:r>
                      <a:r>
                        <a:rPr lang="en-US" sz="1200" u="sng" kern="1200">
                          <a:effectLst/>
                        </a:rPr>
                        <a:t>bicyclehealth.com</a:t>
                      </a:r>
                      <a:endParaRPr lang="en-US" sz="900" u="sng" kern="100" dirty="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extLst>
                  <a:ext uri="{0D108BD9-81ED-4DB2-BD59-A6C34878D82A}">
                    <a16:rowId xmlns:a16="http://schemas.microsoft.com/office/drawing/2014/main" val="1249105064"/>
                  </a:ext>
                </a:extLst>
              </a:tr>
              <a:tr h="925032">
                <a:tc>
                  <a:txBody>
                    <a:bodyPr/>
                    <a:lstStyle/>
                    <a:p>
                      <a:pPr marL="0" marR="0">
                        <a:lnSpc>
                          <a:spcPct val="115000"/>
                        </a:lnSpc>
                        <a:spcAft>
                          <a:spcPts val="800"/>
                        </a:spcAft>
                        <a:buNone/>
                      </a:pPr>
                      <a:r>
                        <a:rPr lang="en-US" sz="1200" kern="1200">
                          <a:effectLst/>
                        </a:rPr>
                        <a:t>Boulder </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tc>
                  <a:txBody>
                    <a:bodyPr/>
                    <a:lstStyle/>
                    <a:p>
                      <a:pPr marL="342900" marR="0" lvl="0" indent="-342900">
                        <a:lnSpc>
                          <a:spcPct val="115000"/>
                        </a:lnSpc>
                        <a:spcAft>
                          <a:spcPts val="800"/>
                        </a:spcAft>
                        <a:buFont typeface="Arial" panose="020B0604020202020204" pitchFamily="34" charset="0"/>
                        <a:buChar char="•"/>
                        <a:tabLst>
                          <a:tab pos="457200" algn="l"/>
                        </a:tabLst>
                      </a:pPr>
                      <a:r>
                        <a:rPr lang="en-US" sz="1200" kern="1200">
                          <a:effectLst/>
                        </a:rPr>
                        <a:t>Counseling and Medication for Opioid Use Disorders</a:t>
                      </a:r>
                      <a:endParaRPr lang="en-US" sz="900" kern="100">
                        <a:effectLst/>
                      </a:endParaRPr>
                    </a:p>
                    <a:p>
                      <a:pPr marL="342900" marR="0" lvl="0" indent="-342900">
                        <a:lnSpc>
                          <a:spcPct val="115000"/>
                        </a:lnSpc>
                        <a:spcAft>
                          <a:spcPts val="800"/>
                        </a:spcAft>
                        <a:buFont typeface="Arial" panose="020B0604020202020204" pitchFamily="34" charset="0"/>
                        <a:buChar char="•"/>
                        <a:tabLst>
                          <a:tab pos="457200" algn="l"/>
                        </a:tabLst>
                      </a:pPr>
                      <a:r>
                        <a:rPr lang="en-US" sz="1200" kern="1200">
                          <a:effectLst/>
                        </a:rPr>
                        <a:t>Counseling and Medication for Alcohol Use Disorders</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tc>
                  <a:txBody>
                    <a:bodyPr/>
                    <a:lstStyle/>
                    <a:p>
                      <a:pPr marL="0" marR="0">
                        <a:lnSpc>
                          <a:spcPct val="115000"/>
                        </a:lnSpc>
                        <a:spcAft>
                          <a:spcPts val="800"/>
                        </a:spcAft>
                        <a:buNone/>
                      </a:pPr>
                      <a:r>
                        <a:rPr lang="en-US" sz="1200" kern="1200">
                          <a:effectLst/>
                        </a:rPr>
                        <a:t>18+</a:t>
                      </a:r>
                      <a:endParaRPr lang="en-US" sz="900" kern="10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tc>
                  <a:txBody>
                    <a:bodyPr/>
                    <a:lstStyle/>
                    <a:p>
                      <a:pPr marL="0" marR="0">
                        <a:lnSpc>
                          <a:spcPct val="115000"/>
                        </a:lnSpc>
                        <a:spcAft>
                          <a:spcPts val="800"/>
                        </a:spcAft>
                        <a:buNone/>
                      </a:pPr>
                      <a:r>
                        <a:rPr lang="en-US" sz="1200" kern="1200" dirty="0">
                          <a:effectLst/>
                        </a:rPr>
                        <a:t>Call: (888)316-0451</a:t>
                      </a:r>
                      <a:endParaRPr lang="en-US" sz="900" kern="100" dirty="0">
                        <a:effectLst/>
                      </a:endParaRPr>
                    </a:p>
                    <a:p>
                      <a:pPr marL="0" marR="0">
                        <a:lnSpc>
                          <a:spcPct val="115000"/>
                        </a:lnSpc>
                        <a:spcAft>
                          <a:spcPts val="800"/>
                        </a:spcAft>
                        <a:buNone/>
                      </a:pPr>
                      <a:r>
                        <a:rPr lang="en-US" sz="1200" kern="1200" dirty="0">
                          <a:effectLst/>
                        </a:rPr>
                        <a:t>Members can enroll directly at </a:t>
                      </a:r>
                      <a:r>
                        <a:rPr lang="en-US" sz="1200" u="sng" kern="1200" dirty="0" err="1">
                          <a:solidFill>
                            <a:schemeClr val="tx1"/>
                          </a:solidFill>
                          <a:effectLst/>
                          <a:hlinkClick r:id="rId2">
                            <a:extLst>
                              <a:ext uri="{A12FA001-AC4F-418D-AE19-62706E023703}">
                                <ahyp:hlinkClr xmlns:ahyp="http://schemas.microsoft.com/office/drawing/2018/hyperlinkcolor" val="tx"/>
                              </a:ext>
                            </a:extLst>
                          </a:hlinkClick>
                        </a:rPr>
                        <a:t>boulder.care</a:t>
                      </a:r>
                      <a:r>
                        <a:rPr lang="en-US" sz="1200" u="sng" kern="1200" dirty="0">
                          <a:solidFill>
                            <a:schemeClr val="tx1"/>
                          </a:solidFill>
                          <a:effectLst/>
                          <a:hlinkClick r:id="rId2">
                            <a:extLst>
                              <a:ext uri="{A12FA001-AC4F-418D-AE19-62706E023703}">
                                <ahyp:hlinkClr xmlns:ahyp="http://schemas.microsoft.com/office/drawing/2018/hyperlinkcolor" val="tx"/>
                              </a:ext>
                            </a:extLst>
                          </a:hlinkClick>
                        </a:rPr>
                        <a:t>/</a:t>
                      </a:r>
                      <a:r>
                        <a:rPr lang="en-US" sz="1200" u="sng" kern="1200" dirty="0" err="1">
                          <a:solidFill>
                            <a:schemeClr val="tx1"/>
                          </a:solidFill>
                          <a:effectLst/>
                          <a:hlinkClick r:id="rId2">
                            <a:extLst>
                              <a:ext uri="{A12FA001-AC4F-418D-AE19-62706E023703}">
                                <ahyp:hlinkClr xmlns:ahyp="http://schemas.microsoft.com/office/drawing/2018/hyperlinkcolor" val="tx"/>
                              </a:ext>
                            </a:extLst>
                          </a:hlinkClick>
                        </a:rPr>
                        <a:t>getstarted</a:t>
                      </a:r>
                      <a:endParaRPr lang="en-US" sz="900" kern="100" dirty="0">
                        <a:solidFill>
                          <a:schemeClr val="tx1"/>
                        </a:solidFill>
                        <a:effectLst/>
                      </a:endParaRPr>
                    </a:p>
                    <a:p>
                      <a:pPr marL="0" marR="0">
                        <a:lnSpc>
                          <a:spcPct val="115000"/>
                        </a:lnSpc>
                        <a:spcAft>
                          <a:spcPts val="800"/>
                        </a:spcAft>
                        <a:buNone/>
                      </a:pPr>
                      <a:r>
                        <a:rPr lang="en-US" sz="1200" kern="1200" dirty="0">
                          <a:effectLst/>
                        </a:rPr>
                        <a:t>Members can call: (888) 608-0836</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extLst>
                  <a:ext uri="{0D108BD9-81ED-4DB2-BD59-A6C34878D82A}">
                    <a16:rowId xmlns:a16="http://schemas.microsoft.com/office/drawing/2014/main" val="2030429692"/>
                  </a:ext>
                </a:extLst>
              </a:tr>
              <a:tr h="629808">
                <a:tc>
                  <a:txBody>
                    <a:bodyPr/>
                    <a:lstStyle/>
                    <a:p>
                      <a:pPr marL="0" marR="0">
                        <a:lnSpc>
                          <a:spcPct val="115000"/>
                        </a:lnSpc>
                        <a:spcAft>
                          <a:spcPts val="800"/>
                        </a:spcAft>
                        <a:buNone/>
                      </a:pPr>
                      <a:r>
                        <a:rPr lang="en-US" sz="1200" kern="0" dirty="0">
                          <a:effectLst/>
                        </a:rPr>
                        <a:t>Teladoc  24/7</a:t>
                      </a:r>
                      <a:endParaRPr lang="en-US" sz="900" kern="100" dirty="0">
                        <a:effectLst/>
                      </a:endParaRPr>
                    </a:p>
                    <a:p>
                      <a:pPr marL="0" marR="0">
                        <a:lnSpc>
                          <a:spcPct val="115000"/>
                        </a:lnSpc>
                        <a:spcAft>
                          <a:spcPts val="800"/>
                        </a:spcAft>
                        <a:buNone/>
                      </a:pPr>
                      <a:r>
                        <a:rPr lang="en-US" sz="1200" kern="0" dirty="0">
                          <a:effectLst/>
                        </a:rPr>
                        <a:t>Molina Virtual Care </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6125" marR="66125" marT="33063" marB="33063"/>
                </a:tc>
                <a:tc>
                  <a:txBody>
                    <a:bodyPr/>
                    <a:lstStyle/>
                    <a:p>
                      <a:pPr>
                        <a:lnSpc>
                          <a:spcPct val="115000"/>
                        </a:lnSpc>
                        <a:buNone/>
                      </a:pPr>
                      <a:r>
                        <a:rPr lang="en-US" sz="1200" kern="1200">
                          <a:solidFill>
                            <a:schemeClr val="dk1"/>
                          </a:solidFill>
                          <a:effectLst/>
                          <a:latin typeface="+mn-lt"/>
                          <a:ea typeface="+mn-ea"/>
                          <a:cs typeface="+mn-cs"/>
                        </a:rPr>
                        <a:t>General medical care 24/7, including self-guided digital programs and counseling, and medication management for mental well-being.</a:t>
                      </a:r>
                      <a:endParaRPr lang="en-US" sz="1200" kern="100" dirty="0">
                        <a:effectLst/>
                        <a:latin typeface="Aptos" panose="020B0004020202020204" pitchFamily="34" charset="0"/>
                      </a:endParaRPr>
                    </a:p>
                  </a:txBody>
                  <a:tcPr marL="66125" marR="66125" marT="33063" marB="33063"/>
                </a:tc>
                <a:tc>
                  <a:txBody>
                    <a:bodyPr/>
                    <a:lstStyle/>
                    <a:p>
                      <a:pPr>
                        <a:lnSpc>
                          <a:spcPct val="115000"/>
                        </a:lnSpc>
                        <a:buNone/>
                      </a:pPr>
                      <a:r>
                        <a:rPr lang="en-US" sz="1200" kern="100">
                          <a:effectLst/>
                          <a:latin typeface="Aptos" panose="020B0004020202020204" pitchFamily="34" charset="0"/>
                        </a:rPr>
                        <a:t>18+</a:t>
                      </a:r>
                      <a:endParaRPr lang="en-US" sz="1200" kern="100" dirty="0">
                        <a:effectLst/>
                        <a:latin typeface="Aptos" panose="020B0004020202020204" pitchFamily="34" charset="0"/>
                      </a:endParaRPr>
                    </a:p>
                  </a:txBody>
                  <a:tcPr marL="66125" marR="66125" marT="33063" marB="33063"/>
                </a:tc>
                <a:tc>
                  <a:txBody>
                    <a:bodyPr/>
                    <a:lstStyle/>
                    <a:p>
                      <a:pPr marL="0" marR="0">
                        <a:lnSpc>
                          <a:spcPct val="115000"/>
                        </a:lnSpc>
                        <a:spcAft>
                          <a:spcPts val="800"/>
                        </a:spcAft>
                        <a:buNone/>
                      </a:pPr>
                      <a:r>
                        <a:rPr lang="en-US" sz="1200" kern="0">
                          <a:effectLst/>
                        </a:rPr>
                        <a:t>Call (844)870-6821, TTY 711</a:t>
                      </a:r>
                    </a:p>
                    <a:p>
                      <a:pPr marL="0" marR="0">
                        <a:lnSpc>
                          <a:spcPct val="115000"/>
                        </a:lnSpc>
                        <a:spcAft>
                          <a:spcPts val="800"/>
                        </a:spcAft>
                        <a:buNone/>
                      </a:pPr>
                      <a:r>
                        <a:rPr lang="en-US" sz="1200" b="0" u="sng" kern="1200">
                          <a:solidFill>
                            <a:schemeClr val="dk1"/>
                          </a:solidFill>
                          <a:effectLst/>
                          <a:latin typeface="+mn-lt"/>
                          <a:ea typeface="+mn-ea"/>
                          <a:cs typeface="+mn-cs"/>
                        </a:rPr>
                        <a:t>teladochealth.com/benefits/molina/wa</a:t>
                      </a:r>
                      <a:endParaRPr lang="en-US" sz="1200" b="0" u="sng" kern="100" dirty="0">
                        <a:effectLst/>
                      </a:endParaRPr>
                    </a:p>
                  </a:txBody>
                  <a:tcPr marL="66125" marR="66125" marT="33063" marB="33063"/>
                </a:tc>
                <a:extLst>
                  <a:ext uri="{0D108BD9-81ED-4DB2-BD59-A6C34878D82A}">
                    <a16:rowId xmlns:a16="http://schemas.microsoft.com/office/drawing/2014/main" val="2405447978"/>
                  </a:ext>
                </a:extLst>
              </a:tr>
              <a:tr h="629808">
                <a:tc>
                  <a:txBody>
                    <a:bodyPr/>
                    <a:lstStyle/>
                    <a:p>
                      <a:pPr marL="0" marR="0">
                        <a:lnSpc>
                          <a:spcPct val="115000"/>
                        </a:lnSpc>
                        <a:spcAft>
                          <a:spcPts val="800"/>
                        </a:spcAft>
                        <a:buNone/>
                      </a:pPr>
                      <a:r>
                        <a:rPr lang="en-US" sz="1200" kern="100">
                          <a:effectLst/>
                          <a:latin typeface="Aptos"/>
                          <a:ea typeface="Aptos" panose="020B0004020202020204" pitchFamily="34" charset="0"/>
                          <a:cs typeface="Times New Roman"/>
                        </a:rPr>
                        <a:t>Groups Recover Together</a:t>
                      </a:r>
                    </a:p>
                  </a:txBody>
                  <a:tcPr marL="66125" marR="66125" marT="33063" marB="33063"/>
                </a:tc>
                <a:tc>
                  <a:txBody>
                    <a:bodyPr/>
                    <a:lstStyle/>
                    <a:p>
                      <a:pPr>
                        <a:lnSpc>
                          <a:spcPct val="115000"/>
                        </a:lnSpc>
                        <a:buNone/>
                      </a:pPr>
                      <a:r>
                        <a:rPr lang="en-US" sz="1200" kern="100">
                          <a:effectLst/>
                          <a:latin typeface="Aptos"/>
                        </a:rPr>
                        <a:t>Virtual and in person group-based treatment for opioid use disorder. Members attend weekly group therapy sessions and receive personalized care, including medication for opioid use disorder.</a:t>
                      </a:r>
                    </a:p>
                  </a:txBody>
                  <a:tcPr marL="66125" marR="66125" marT="33063" marB="33063"/>
                </a:tc>
                <a:tc>
                  <a:txBody>
                    <a:bodyPr/>
                    <a:lstStyle/>
                    <a:p>
                      <a:pPr>
                        <a:lnSpc>
                          <a:spcPct val="115000"/>
                        </a:lnSpc>
                        <a:buNone/>
                      </a:pPr>
                      <a:r>
                        <a:rPr lang="en-US" sz="1200" kern="100">
                          <a:effectLst/>
                          <a:latin typeface="Aptos"/>
                        </a:rPr>
                        <a:t>18+</a:t>
                      </a:r>
                    </a:p>
                  </a:txBody>
                  <a:tcPr marL="66125" marR="66125" marT="33063" marB="33063"/>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a:rPr>
                        <a:t>In-person group sessions currently available in Kennewick area</a:t>
                      </a:r>
                    </a:p>
                    <a:p>
                      <a:pPr marL="0" marR="0">
                        <a:lnSpc>
                          <a:spcPct val="115000"/>
                        </a:lnSpc>
                        <a:spcAft>
                          <a:spcPts val="800"/>
                        </a:spcAft>
                        <a:buNone/>
                      </a:pPr>
                      <a:r>
                        <a:rPr lang="en-US" sz="1200" kern="100" dirty="0">
                          <a:effectLst/>
                          <a:latin typeface="+mn-lt"/>
                          <a:ea typeface="Aptos" panose="020B0004020202020204" pitchFamily="34" charset="0"/>
                          <a:cs typeface="Times New Roman"/>
                        </a:rPr>
                        <a:t>Online groups call: (888) 858-1723 (TYY:711)</a:t>
                      </a:r>
                    </a:p>
                  </a:txBody>
                  <a:tcPr marL="66125" marR="66125" marT="33063" marB="33063"/>
                </a:tc>
                <a:extLst>
                  <a:ext uri="{0D108BD9-81ED-4DB2-BD59-A6C34878D82A}">
                    <a16:rowId xmlns:a16="http://schemas.microsoft.com/office/drawing/2014/main" val="359747451"/>
                  </a:ext>
                </a:extLst>
              </a:tr>
            </a:tbl>
          </a:graphicData>
        </a:graphic>
      </p:graphicFrame>
    </p:spTree>
    <p:extLst>
      <p:ext uri="{BB962C8B-B14F-4D97-AF65-F5344CB8AC3E}">
        <p14:creationId xmlns:p14="http://schemas.microsoft.com/office/powerpoint/2010/main" val="35131971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BB32-1811-76EF-E835-69C4EC30F186}"/>
              </a:ext>
            </a:extLst>
          </p:cNvPr>
          <p:cNvSpPr>
            <a:spLocks noGrp="1"/>
          </p:cNvSpPr>
          <p:nvPr>
            <p:ph type="title"/>
          </p:nvPr>
        </p:nvSpPr>
        <p:spPr>
          <a:xfrm>
            <a:off x="1000422" y="352453"/>
            <a:ext cx="8596668" cy="739112"/>
          </a:xfrm>
        </p:spPr>
        <p:txBody>
          <a:bodyPr/>
          <a:lstStyle/>
          <a:p>
            <a:r>
              <a:rPr lang="en-US" dirty="0"/>
              <a:t>Molina Mental Health App Resources</a:t>
            </a:r>
          </a:p>
        </p:txBody>
      </p:sp>
      <p:sp>
        <p:nvSpPr>
          <p:cNvPr id="5" name="Slide Number Placeholder 4">
            <a:extLst>
              <a:ext uri="{FF2B5EF4-FFF2-40B4-BE49-F238E27FC236}">
                <a16:creationId xmlns:a16="http://schemas.microsoft.com/office/drawing/2014/main" id="{3BFD3C78-DE26-94CD-4F6B-CF53142E9125}"/>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39</a:t>
            </a:fld>
            <a:endParaRPr lang="en-US">
              <a:solidFill>
                <a:prstClr val="black">
                  <a:tint val="75000"/>
                </a:prstClr>
              </a:solidFill>
            </a:endParaRPr>
          </a:p>
        </p:txBody>
      </p:sp>
      <p:graphicFrame>
        <p:nvGraphicFramePr>
          <p:cNvPr id="6" name="Table 5">
            <a:extLst>
              <a:ext uri="{FF2B5EF4-FFF2-40B4-BE49-F238E27FC236}">
                <a16:creationId xmlns:a16="http://schemas.microsoft.com/office/drawing/2014/main" id="{7BE38C91-96C4-7E43-BCCD-832A987E5185}"/>
              </a:ext>
            </a:extLst>
          </p:cNvPr>
          <p:cNvGraphicFramePr>
            <a:graphicFrameLocks noGrp="1"/>
          </p:cNvGraphicFramePr>
          <p:nvPr/>
        </p:nvGraphicFramePr>
        <p:xfrm>
          <a:off x="716959" y="1763003"/>
          <a:ext cx="8701362" cy="2786035"/>
        </p:xfrm>
        <a:graphic>
          <a:graphicData uri="http://schemas.openxmlformats.org/drawingml/2006/table">
            <a:tbl>
              <a:tblPr firstRow="1" bandRow="1">
                <a:tableStyleId>{5C22544A-7EE6-4342-B048-85BDC9FD1C3A}</a:tableStyleId>
              </a:tblPr>
              <a:tblGrid>
                <a:gridCol w="1201151">
                  <a:extLst>
                    <a:ext uri="{9D8B030D-6E8A-4147-A177-3AD203B41FA5}">
                      <a16:colId xmlns:a16="http://schemas.microsoft.com/office/drawing/2014/main" val="2713788180"/>
                    </a:ext>
                  </a:extLst>
                </a:gridCol>
                <a:gridCol w="3212381">
                  <a:extLst>
                    <a:ext uri="{9D8B030D-6E8A-4147-A177-3AD203B41FA5}">
                      <a16:colId xmlns:a16="http://schemas.microsoft.com/office/drawing/2014/main" val="4064983459"/>
                    </a:ext>
                  </a:extLst>
                </a:gridCol>
                <a:gridCol w="907847">
                  <a:extLst>
                    <a:ext uri="{9D8B030D-6E8A-4147-A177-3AD203B41FA5}">
                      <a16:colId xmlns:a16="http://schemas.microsoft.com/office/drawing/2014/main" val="2148880845"/>
                    </a:ext>
                  </a:extLst>
                </a:gridCol>
                <a:gridCol w="3379983">
                  <a:extLst>
                    <a:ext uri="{9D8B030D-6E8A-4147-A177-3AD203B41FA5}">
                      <a16:colId xmlns:a16="http://schemas.microsoft.com/office/drawing/2014/main" val="521338081"/>
                    </a:ext>
                  </a:extLst>
                </a:gridCol>
              </a:tblGrid>
              <a:tr h="867947">
                <a:tc>
                  <a:txBody>
                    <a:bodyPr/>
                    <a:lstStyle/>
                    <a:p>
                      <a:pPr marL="0" marR="0" algn="l">
                        <a:lnSpc>
                          <a:spcPct val="115000"/>
                        </a:lnSpc>
                        <a:spcAft>
                          <a:spcPts val="800"/>
                        </a:spcAft>
                        <a:buNone/>
                      </a:pPr>
                      <a:r>
                        <a:rPr lang="en-US" sz="1300" kern="1200">
                          <a:effectLst/>
                        </a:rPr>
                        <a:t>App Related Provider</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6040" marR="66040" marT="33020" marB="33020"/>
                </a:tc>
                <a:tc>
                  <a:txBody>
                    <a:bodyPr/>
                    <a:lstStyle/>
                    <a:p>
                      <a:pPr marL="0" marR="0" algn="l">
                        <a:lnSpc>
                          <a:spcPct val="115000"/>
                        </a:lnSpc>
                        <a:spcAft>
                          <a:spcPts val="800"/>
                        </a:spcAft>
                        <a:buNone/>
                      </a:pPr>
                      <a:r>
                        <a:rPr lang="en-US" sz="1300" kern="1200">
                          <a:effectLst/>
                        </a:rPr>
                        <a:t>Services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6040" marR="66040" marT="33020" marB="33020"/>
                </a:tc>
                <a:tc>
                  <a:txBody>
                    <a:bodyPr/>
                    <a:lstStyle/>
                    <a:p>
                      <a:pPr marL="0" marR="0" algn="l">
                        <a:lnSpc>
                          <a:spcPct val="115000"/>
                        </a:lnSpc>
                        <a:spcAft>
                          <a:spcPts val="800"/>
                        </a:spcAft>
                        <a:buNone/>
                      </a:pPr>
                      <a:r>
                        <a:rPr lang="en-US" sz="1300" kern="1200">
                          <a:effectLst/>
                        </a:rPr>
                        <a:t>Age Range Served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6040" marR="66040" marT="33020" marB="33020"/>
                </a:tc>
                <a:tc>
                  <a:txBody>
                    <a:bodyPr/>
                    <a:lstStyle/>
                    <a:p>
                      <a:pPr marL="0" marR="0" algn="l">
                        <a:lnSpc>
                          <a:spcPct val="115000"/>
                        </a:lnSpc>
                        <a:spcAft>
                          <a:spcPts val="800"/>
                        </a:spcAft>
                        <a:buNone/>
                      </a:pPr>
                      <a:r>
                        <a:rPr lang="en-US" sz="1300" kern="1200">
                          <a:effectLst/>
                        </a:rPr>
                        <a:t>How to make a Referral</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6040" marR="66040" marT="33020" marB="33020"/>
                </a:tc>
                <a:extLst>
                  <a:ext uri="{0D108BD9-81ED-4DB2-BD59-A6C34878D82A}">
                    <a16:rowId xmlns:a16="http://schemas.microsoft.com/office/drawing/2014/main" val="2595079759"/>
                  </a:ext>
                </a:extLst>
              </a:tr>
              <a:tr h="1918088">
                <a:tc>
                  <a:txBody>
                    <a:bodyPr/>
                    <a:lstStyle/>
                    <a:p>
                      <a:pPr marL="0" marR="0" algn="l">
                        <a:lnSpc>
                          <a:spcPct val="115000"/>
                        </a:lnSpc>
                        <a:spcAft>
                          <a:spcPts val="800"/>
                        </a:spcAft>
                        <a:buNone/>
                      </a:pPr>
                      <a:r>
                        <a:rPr lang="en-US" sz="1200" kern="1200">
                          <a:effectLst/>
                        </a:rPr>
                        <a:t>BeMe App</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6040" marR="66040" marT="33020" marB="33020"/>
                </a:tc>
                <a:tc>
                  <a:txBody>
                    <a:bodyPr/>
                    <a:lstStyle/>
                    <a:p>
                      <a:pPr marL="0" marR="0" algn="l">
                        <a:lnSpc>
                          <a:spcPct val="115000"/>
                        </a:lnSpc>
                        <a:spcAft>
                          <a:spcPts val="800"/>
                        </a:spcAft>
                        <a:buNone/>
                      </a:pPr>
                      <a:r>
                        <a:rPr lang="en-US" sz="1200" kern="0">
                          <a:effectLst/>
                        </a:rPr>
                        <a:t>Mental health wellness app built for teens.  Helps teens navigate emotions, develop health habits, improve relationships and communication, and build serf-esteem. </a:t>
                      </a:r>
                      <a:endParaRPr lang="en-US" sz="1200" kern="100">
                        <a:effectLst/>
                      </a:endParaRPr>
                    </a:p>
                    <a:p>
                      <a:pPr marL="0" marR="0" algn="l">
                        <a:lnSpc>
                          <a:spcPct val="115000"/>
                        </a:lnSpc>
                        <a:spcAft>
                          <a:spcPts val="800"/>
                        </a:spcAft>
                        <a:buNone/>
                      </a:pPr>
                      <a:r>
                        <a:rPr lang="en-US" sz="1200" kern="0">
                          <a:effectLst/>
                        </a:rPr>
                        <a:t>Live coaching and crisis support are available if needed.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6040" marR="66040" marT="33020" marB="33020"/>
                </a:tc>
                <a:tc>
                  <a:txBody>
                    <a:bodyPr/>
                    <a:lstStyle/>
                    <a:p>
                      <a:pPr marL="0" marR="0" algn="l">
                        <a:lnSpc>
                          <a:spcPct val="115000"/>
                        </a:lnSpc>
                        <a:spcAft>
                          <a:spcPts val="800"/>
                        </a:spcAft>
                        <a:buNone/>
                      </a:pPr>
                      <a:r>
                        <a:rPr lang="en-US" sz="1200" kern="0">
                          <a:effectLst/>
                        </a:rPr>
                        <a:t>13-19</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6040" marR="66040" marT="33020" marB="33020"/>
                </a:tc>
                <a:tc>
                  <a:txBody>
                    <a:bodyPr/>
                    <a:lstStyle/>
                    <a:p>
                      <a:pPr marL="0" marR="0" algn="l">
                        <a:lnSpc>
                          <a:spcPct val="115000"/>
                        </a:lnSpc>
                        <a:spcAft>
                          <a:spcPts val="800"/>
                        </a:spcAft>
                        <a:buNone/>
                      </a:pPr>
                      <a:r>
                        <a:rPr lang="en-US" sz="1200" kern="0" dirty="0">
                          <a:effectLst/>
                        </a:rPr>
                        <a:t>Molina Members can search </a:t>
                      </a:r>
                      <a:r>
                        <a:rPr lang="en-US" sz="1200" kern="0" dirty="0" err="1">
                          <a:effectLst/>
                        </a:rPr>
                        <a:t>BeMe</a:t>
                      </a:r>
                      <a:r>
                        <a:rPr lang="en-US" sz="1200" kern="0" dirty="0">
                          <a:effectLst/>
                        </a:rPr>
                        <a:t> app in the Apple store or Google Play store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6040" marR="66040" marT="33020" marB="33020"/>
                </a:tc>
                <a:extLst>
                  <a:ext uri="{0D108BD9-81ED-4DB2-BD59-A6C34878D82A}">
                    <a16:rowId xmlns:a16="http://schemas.microsoft.com/office/drawing/2014/main" val="515676440"/>
                  </a:ext>
                </a:extLst>
              </a:tr>
            </a:tbl>
          </a:graphicData>
        </a:graphic>
      </p:graphicFrame>
      <p:pic>
        <p:nvPicPr>
          <p:cNvPr id="4" name="Picture 3" descr="A black and white logo&#10;&#10;AI-generated content may be incorrect.">
            <a:extLst>
              <a:ext uri="{FF2B5EF4-FFF2-40B4-BE49-F238E27FC236}">
                <a16:creationId xmlns:a16="http://schemas.microsoft.com/office/drawing/2014/main" id="{876D7249-ADCE-8CB8-48BC-8FABDED5E7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8568" y="6107158"/>
            <a:ext cx="1994582" cy="580322"/>
          </a:xfrm>
          <a:prstGeom prst="rect">
            <a:avLst/>
          </a:prstGeom>
        </p:spPr>
      </p:pic>
    </p:spTree>
    <p:extLst>
      <p:ext uri="{BB962C8B-B14F-4D97-AF65-F5344CB8AC3E}">
        <p14:creationId xmlns:p14="http://schemas.microsoft.com/office/powerpoint/2010/main" val="26419064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21AA7C-FA27-155B-431F-3C6A454E4701}"/>
              </a:ext>
            </a:extLst>
          </p:cNvPr>
          <p:cNvSpPr>
            <a:spLocks noGrp="1"/>
          </p:cNvSpPr>
          <p:nvPr>
            <p:ph type="title"/>
          </p:nvPr>
        </p:nvSpPr>
        <p:spPr/>
        <p:txBody>
          <a:bodyPr/>
          <a:lstStyle/>
          <a:p>
            <a:r>
              <a:rPr lang="en-US" dirty="0"/>
              <a:t>United Health Care</a:t>
            </a:r>
          </a:p>
        </p:txBody>
      </p:sp>
      <p:sp>
        <p:nvSpPr>
          <p:cNvPr id="5" name="Slide Number Placeholder 4">
            <a:extLst>
              <a:ext uri="{FF2B5EF4-FFF2-40B4-BE49-F238E27FC236}">
                <a16:creationId xmlns:a16="http://schemas.microsoft.com/office/drawing/2014/main" id="{394939EA-4D21-C341-1F3F-B5BEB5A2BB8A}"/>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40</a:t>
            </a:fld>
            <a:endParaRPr lang="en-US" dirty="0">
              <a:solidFill>
                <a:prstClr val="black">
                  <a:tint val="75000"/>
                </a:prstClr>
              </a:solidFill>
            </a:endParaRPr>
          </a:p>
        </p:txBody>
      </p:sp>
      <p:pic>
        <p:nvPicPr>
          <p:cNvPr id="8" name="Picture 7">
            <a:extLst>
              <a:ext uri="{FF2B5EF4-FFF2-40B4-BE49-F238E27FC236}">
                <a16:creationId xmlns:a16="http://schemas.microsoft.com/office/drawing/2014/main" id="{34B23676-849B-701E-6D4C-1D10C11C0743}"/>
              </a:ext>
            </a:extLst>
          </p:cNvPr>
          <p:cNvPicPr>
            <a:picLocks noChangeAspect="1"/>
          </p:cNvPicPr>
          <p:nvPr/>
        </p:nvPicPr>
        <p:blipFill>
          <a:blip r:embed="rId2"/>
          <a:stretch>
            <a:fillRect/>
          </a:stretch>
        </p:blipFill>
        <p:spPr>
          <a:xfrm>
            <a:off x="1040659" y="4721205"/>
            <a:ext cx="2362200" cy="676275"/>
          </a:xfrm>
          <a:prstGeom prst="rect">
            <a:avLst/>
          </a:prstGeom>
        </p:spPr>
      </p:pic>
    </p:spTree>
    <p:extLst>
      <p:ext uri="{BB962C8B-B14F-4D97-AF65-F5344CB8AC3E}">
        <p14:creationId xmlns:p14="http://schemas.microsoft.com/office/powerpoint/2010/main" val="12960061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2AC16-221F-8CA3-63AF-A4ACFC6185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A65167-399F-6D5B-029F-8326EAA2611E}"/>
              </a:ext>
            </a:extLst>
          </p:cNvPr>
          <p:cNvSpPr>
            <a:spLocks noGrp="1"/>
          </p:cNvSpPr>
          <p:nvPr>
            <p:ph type="title"/>
          </p:nvPr>
        </p:nvSpPr>
        <p:spPr>
          <a:xfrm>
            <a:off x="677334" y="609600"/>
            <a:ext cx="8596668" cy="790222"/>
          </a:xfrm>
        </p:spPr>
        <p:txBody>
          <a:bodyPr/>
          <a:lstStyle/>
          <a:p>
            <a:r>
              <a:rPr lang="en-US" b="1" dirty="0"/>
              <a:t>     Maternity support</a:t>
            </a:r>
            <a:endParaRPr lang="en-US" dirty="0"/>
          </a:p>
        </p:txBody>
      </p:sp>
      <p:sp>
        <p:nvSpPr>
          <p:cNvPr id="3" name="Content Placeholder 2">
            <a:extLst>
              <a:ext uri="{FF2B5EF4-FFF2-40B4-BE49-F238E27FC236}">
                <a16:creationId xmlns:a16="http://schemas.microsoft.com/office/drawing/2014/main" id="{7FE9BD99-45F9-E0AC-7F28-7BABB4F11041}"/>
              </a:ext>
            </a:extLst>
          </p:cNvPr>
          <p:cNvSpPr>
            <a:spLocks noGrp="1"/>
          </p:cNvSpPr>
          <p:nvPr>
            <p:ph idx="1"/>
          </p:nvPr>
        </p:nvSpPr>
        <p:spPr>
          <a:xfrm>
            <a:off x="677334" y="1527547"/>
            <a:ext cx="8596668" cy="4613608"/>
          </a:xfrm>
        </p:spPr>
        <p:txBody>
          <a:bodyPr>
            <a:normAutofit fontScale="47500" lnSpcReduction="20000"/>
          </a:bodyPr>
          <a:lstStyle/>
          <a:p>
            <a:pPr lvl="0" fontAlgn="base"/>
            <a:r>
              <a:rPr lang="en-US" b="1" dirty="0"/>
              <a:t>(NEW Jan. 1, 2024) Car seat at no cost. UnitedHealthcare Community Plan Apple Health (Medicaid) enrolled members can choose between 2 car seat models of equal value to be shipped directly to them. The car seat restraint system meets all applicable federal motor vehicle safety standards.  </a:t>
            </a:r>
          </a:p>
          <a:p>
            <a:pPr lvl="0" fontAlgn="base"/>
            <a:r>
              <a:rPr lang="en-US" b="1" dirty="0"/>
              <a:t>Gift cards and baby item rewards.</a:t>
            </a:r>
          </a:p>
          <a:p>
            <a:pPr lvl="0" fontAlgn="base"/>
            <a:r>
              <a:rPr lang="en-US" b="1" dirty="0"/>
              <a:t>Hospital-grade electric breast pump.</a:t>
            </a:r>
          </a:p>
          <a:p>
            <a:pPr lvl="0" fontAlgn="base"/>
            <a:r>
              <a:rPr lang="en-US" b="1" dirty="0"/>
              <a:t>Prenatal vitamins.</a:t>
            </a:r>
          </a:p>
          <a:p>
            <a:pPr lvl="0" fontAlgn="base"/>
            <a:r>
              <a:rPr lang="en-US" b="1" dirty="0"/>
              <a:t>Access community resources: Get help finding a delivery doctor, midwife  or specialist.</a:t>
            </a:r>
          </a:p>
          <a:p>
            <a:pPr lvl="0" fontAlgn="base"/>
            <a:r>
              <a:rPr lang="en-US" b="1" dirty="0" err="1"/>
              <a:t>Babyscripts</a:t>
            </a:r>
            <a:r>
              <a:rPr lang="en-US" b="1" dirty="0"/>
              <a:t>: educational content, appointment reminders and helpful gift card reward for enrollments ($75), one prenatal appointment ($50) and one postpartum appointment ($25). Download the </a:t>
            </a:r>
            <a:r>
              <a:rPr lang="en-US" b="1" dirty="0" err="1"/>
              <a:t>Babyscripts</a:t>
            </a:r>
            <a:r>
              <a:rPr lang="en-US" b="1" dirty="0"/>
              <a:t>™ </a:t>
            </a:r>
            <a:r>
              <a:rPr lang="en-US" b="1" dirty="0" err="1"/>
              <a:t>myJourney</a:t>
            </a:r>
            <a:r>
              <a:rPr lang="en-US" b="1" dirty="0"/>
              <a:t> app through the  App Store or Google Play.</a:t>
            </a:r>
          </a:p>
          <a:p>
            <a:pPr lvl="0" fontAlgn="base"/>
            <a:r>
              <a:rPr lang="en-US" b="1" dirty="0"/>
              <a:t>Healthy First Steps Program: Case management by RN and community health workers prenatal to 1 year post-partum. </a:t>
            </a:r>
            <a:r>
              <a:rPr lang="en-US" b="1" dirty="0">
                <a:hlinkClick r:id="rId2"/>
              </a:rPr>
              <a:t>Learn more</a:t>
            </a:r>
            <a:endParaRPr lang="en-US" b="1" dirty="0"/>
          </a:p>
          <a:p>
            <a:pPr lvl="0" fontAlgn="base"/>
            <a:r>
              <a:rPr lang="en-US" b="1" dirty="0"/>
              <a:t>(NEW Nov. 2023) Mom’s Meals: Home-delivered meals for two week period to enrolled eligible birthing person and up to four additional household members.  To learn more, you can enroll in Healthy First Steps by calling 1-800-599-5985.</a:t>
            </a:r>
          </a:p>
          <a:p>
            <a:pPr lvl="0" fontAlgn="base"/>
            <a:r>
              <a:rPr lang="en-US" b="1" dirty="0"/>
              <a:t>Quit for Life: Smoking cessation support during pregnancy. </a:t>
            </a:r>
            <a:r>
              <a:rPr lang="en-US" b="1" dirty="0">
                <a:hlinkClick r:id="rId3"/>
              </a:rPr>
              <a:t>Learn more</a:t>
            </a:r>
            <a:endParaRPr lang="en-US" b="1" dirty="0"/>
          </a:p>
          <a:p>
            <a:pPr lvl="0" fontAlgn="base"/>
            <a:r>
              <a:rPr lang="en-US" b="1" dirty="0"/>
              <a:t>Text4Baby: Education and support. To sign up, you can text BABY to 511411 for messages in English and BEBE to 511411 for messages in Spanish.</a:t>
            </a:r>
          </a:p>
          <a:p>
            <a:r>
              <a:rPr lang="en-US" b="1" dirty="0" err="1"/>
              <a:t>Wellhop</a:t>
            </a:r>
            <a:r>
              <a:rPr lang="en-US" b="1" dirty="0"/>
              <a:t> Program: Connect with other moms for support during your pregnancy and beyond. </a:t>
            </a:r>
            <a:r>
              <a:rPr lang="en-US" b="1" dirty="0">
                <a:hlinkClick r:id="rId4"/>
              </a:rPr>
              <a:t>Learn more</a:t>
            </a:r>
            <a:endParaRPr lang="en-US" b="1" dirty="0"/>
          </a:p>
          <a:p>
            <a:endParaRPr lang="en-US" dirty="0"/>
          </a:p>
        </p:txBody>
      </p:sp>
      <p:sp>
        <p:nvSpPr>
          <p:cNvPr id="5" name="Slide Number Placeholder 4">
            <a:extLst>
              <a:ext uri="{FF2B5EF4-FFF2-40B4-BE49-F238E27FC236}">
                <a16:creationId xmlns:a16="http://schemas.microsoft.com/office/drawing/2014/main" id="{8F7CFC7A-8473-FE1C-18B4-85C69FA59D66}"/>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41</a:t>
            </a:fld>
            <a:endParaRPr lang="en-US" dirty="0">
              <a:solidFill>
                <a:prstClr val="black">
                  <a:tint val="75000"/>
                </a:prstClr>
              </a:solidFill>
            </a:endParaRPr>
          </a:p>
        </p:txBody>
      </p:sp>
      <p:grpSp>
        <p:nvGrpSpPr>
          <p:cNvPr id="18" name="Group 17">
            <a:extLst>
              <a:ext uri="{FF2B5EF4-FFF2-40B4-BE49-F238E27FC236}">
                <a16:creationId xmlns:a16="http://schemas.microsoft.com/office/drawing/2014/main" id="{56105993-4308-89B8-9968-D6C441746830}"/>
              </a:ext>
            </a:extLst>
          </p:cNvPr>
          <p:cNvGrpSpPr/>
          <p:nvPr/>
        </p:nvGrpSpPr>
        <p:grpSpPr>
          <a:xfrm>
            <a:off x="787400" y="716845"/>
            <a:ext cx="457200" cy="457200"/>
            <a:chOff x="0" y="0"/>
            <a:chExt cx="457200" cy="457200"/>
          </a:xfrm>
        </p:grpSpPr>
        <p:sp>
          <p:nvSpPr>
            <p:cNvPr id="19" name="Shape 288">
              <a:extLst>
                <a:ext uri="{FF2B5EF4-FFF2-40B4-BE49-F238E27FC236}">
                  <a16:creationId xmlns:a16="http://schemas.microsoft.com/office/drawing/2014/main" id="{787AEEE7-2754-A794-D352-149DB9DC5008}"/>
                </a:ext>
              </a:extLst>
            </p:cNvPr>
            <p:cNvSpPr/>
            <p:nvPr/>
          </p:nvSpPr>
          <p:spPr>
            <a:xfrm>
              <a:off x="0" y="0"/>
              <a:ext cx="457200" cy="457200"/>
            </a:xfrm>
            <a:custGeom>
              <a:avLst/>
              <a:gdLst/>
              <a:ahLst/>
              <a:cxnLst/>
              <a:rect l="0" t="0" r="0" b="0"/>
              <a:pathLst>
                <a:path w="457200" h="457200">
                  <a:moveTo>
                    <a:pt x="228600" y="0"/>
                  </a:moveTo>
                  <a:cubicBezTo>
                    <a:pt x="354800" y="0"/>
                    <a:pt x="457200" y="102388"/>
                    <a:pt x="457200" y="228600"/>
                  </a:cubicBezTo>
                  <a:cubicBezTo>
                    <a:pt x="457200" y="331572"/>
                    <a:pt x="389001" y="418719"/>
                    <a:pt x="295275" y="447294"/>
                  </a:cubicBezTo>
                  <a:cubicBezTo>
                    <a:pt x="274218" y="453771"/>
                    <a:pt x="251841" y="457200"/>
                    <a:pt x="228600" y="457200"/>
                  </a:cubicBezTo>
                  <a:cubicBezTo>
                    <a:pt x="205359" y="457200"/>
                    <a:pt x="182982" y="453771"/>
                    <a:pt x="161925" y="447294"/>
                  </a:cubicBezTo>
                  <a:cubicBezTo>
                    <a:pt x="68199" y="418719"/>
                    <a:pt x="0" y="331572"/>
                    <a:pt x="0" y="228600"/>
                  </a:cubicBezTo>
                  <a:cubicBezTo>
                    <a:pt x="0" y="102388"/>
                    <a:pt x="102400" y="0"/>
                    <a:pt x="228600" y="0"/>
                  </a:cubicBezTo>
                  <a:close/>
                </a:path>
              </a:pathLst>
            </a:custGeom>
            <a:ln w="0" cap="flat">
              <a:miter lim="127000"/>
            </a:ln>
          </p:spPr>
          <p:style>
            <a:lnRef idx="0">
              <a:srgbClr val="000000">
                <a:alpha val="0"/>
              </a:srgbClr>
            </a:lnRef>
            <a:fillRef idx="1">
              <a:srgbClr val="002577"/>
            </a:fillRef>
            <a:effectRef idx="0">
              <a:scrgbClr r="0" g="0" b="0"/>
            </a:effectRef>
            <a:fontRef idx="none"/>
          </p:style>
          <p:txBody>
            <a:bodyPr/>
            <a:lstStyle/>
            <a:p>
              <a:endParaRPr lang="en-US"/>
            </a:p>
          </p:txBody>
        </p:sp>
        <p:sp>
          <p:nvSpPr>
            <p:cNvPr id="20" name="Shape 289">
              <a:extLst>
                <a:ext uri="{FF2B5EF4-FFF2-40B4-BE49-F238E27FC236}">
                  <a16:creationId xmlns:a16="http://schemas.microsoft.com/office/drawing/2014/main" id="{68A1F0A3-9A2E-F7C5-D152-B913E7798313}"/>
                </a:ext>
              </a:extLst>
            </p:cNvPr>
            <p:cNvSpPr/>
            <p:nvPr/>
          </p:nvSpPr>
          <p:spPr>
            <a:xfrm>
              <a:off x="47625" y="127725"/>
              <a:ext cx="361950" cy="215176"/>
            </a:xfrm>
            <a:custGeom>
              <a:avLst/>
              <a:gdLst/>
              <a:ahLst/>
              <a:cxnLst/>
              <a:rect l="0" t="0" r="0" b="0"/>
              <a:pathLst>
                <a:path w="361950" h="215176">
                  <a:moveTo>
                    <a:pt x="106782" y="0"/>
                  </a:moveTo>
                  <a:lnTo>
                    <a:pt x="107531" y="571"/>
                  </a:lnTo>
                  <a:cubicBezTo>
                    <a:pt x="128105" y="17526"/>
                    <a:pt x="154216" y="26860"/>
                    <a:pt x="180975" y="26860"/>
                  </a:cubicBezTo>
                  <a:cubicBezTo>
                    <a:pt x="207734" y="26860"/>
                    <a:pt x="233832" y="17526"/>
                    <a:pt x="254419" y="571"/>
                  </a:cubicBezTo>
                  <a:lnTo>
                    <a:pt x="255168" y="0"/>
                  </a:lnTo>
                  <a:lnTo>
                    <a:pt x="361950" y="106781"/>
                  </a:lnTo>
                  <a:cubicBezTo>
                    <a:pt x="327368" y="171259"/>
                    <a:pt x="259271" y="215176"/>
                    <a:pt x="180975" y="215176"/>
                  </a:cubicBezTo>
                  <a:cubicBezTo>
                    <a:pt x="102679" y="215176"/>
                    <a:pt x="34582" y="171259"/>
                    <a:pt x="0" y="106781"/>
                  </a:cubicBezTo>
                  <a:lnTo>
                    <a:pt x="106782" y="0"/>
                  </a:ln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21" name="Shape 290">
              <a:extLst>
                <a:ext uri="{FF2B5EF4-FFF2-40B4-BE49-F238E27FC236}">
                  <a16:creationId xmlns:a16="http://schemas.microsoft.com/office/drawing/2014/main" id="{D8B55AFD-E58E-4DBB-F3C0-22BFB4DA6D19}"/>
                </a:ext>
              </a:extLst>
            </p:cNvPr>
            <p:cNvSpPr/>
            <p:nvPr/>
          </p:nvSpPr>
          <p:spPr>
            <a:xfrm>
              <a:off x="126891" y="190500"/>
              <a:ext cx="203810" cy="135652"/>
            </a:xfrm>
            <a:custGeom>
              <a:avLst/>
              <a:gdLst/>
              <a:ahLst/>
              <a:cxnLst/>
              <a:rect l="0" t="0" r="0" b="0"/>
              <a:pathLst>
                <a:path w="203810" h="135652">
                  <a:moveTo>
                    <a:pt x="153021" y="0"/>
                  </a:moveTo>
                  <a:cubicBezTo>
                    <a:pt x="166018" y="0"/>
                    <a:pt x="179013" y="4975"/>
                    <a:pt x="188913" y="14926"/>
                  </a:cubicBezTo>
                  <a:cubicBezTo>
                    <a:pt x="198920" y="24819"/>
                    <a:pt x="203810" y="37887"/>
                    <a:pt x="203810" y="50816"/>
                  </a:cubicBezTo>
                  <a:cubicBezTo>
                    <a:pt x="203810" y="63859"/>
                    <a:pt x="198920" y="76813"/>
                    <a:pt x="188913" y="86820"/>
                  </a:cubicBezTo>
                  <a:lnTo>
                    <a:pt x="187389" y="88332"/>
                  </a:lnTo>
                  <a:cubicBezTo>
                    <a:pt x="140081" y="135652"/>
                    <a:pt x="63284" y="135652"/>
                    <a:pt x="15977" y="88332"/>
                  </a:cubicBezTo>
                  <a:cubicBezTo>
                    <a:pt x="14669" y="87036"/>
                    <a:pt x="13487" y="85627"/>
                    <a:pt x="12281" y="84319"/>
                  </a:cubicBezTo>
                  <a:cubicBezTo>
                    <a:pt x="4229" y="74425"/>
                    <a:pt x="0" y="62119"/>
                    <a:pt x="0" y="49952"/>
                  </a:cubicBezTo>
                  <a:cubicBezTo>
                    <a:pt x="0" y="42993"/>
                    <a:pt x="1397" y="36135"/>
                    <a:pt x="4229" y="29721"/>
                  </a:cubicBezTo>
                  <a:lnTo>
                    <a:pt x="4229" y="29505"/>
                  </a:lnTo>
                  <a:cubicBezTo>
                    <a:pt x="4877" y="28197"/>
                    <a:pt x="5537" y="27003"/>
                    <a:pt x="6185" y="25797"/>
                  </a:cubicBezTo>
                  <a:cubicBezTo>
                    <a:pt x="8369" y="21885"/>
                    <a:pt x="11087" y="18190"/>
                    <a:pt x="14453" y="14926"/>
                  </a:cubicBezTo>
                  <a:cubicBezTo>
                    <a:pt x="15875" y="13516"/>
                    <a:pt x="17285" y="12208"/>
                    <a:pt x="18809" y="11128"/>
                  </a:cubicBezTo>
                  <a:cubicBezTo>
                    <a:pt x="19571" y="10468"/>
                    <a:pt x="20218" y="9922"/>
                    <a:pt x="20980" y="9376"/>
                  </a:cubicBezTo>
                  <a:cubicBezTo>
                    <a:pt x="21742" y="8842"/>
                    <a:pt x="22504" y="8296"/>
                    <a:pt x="23266" y="7852"/>
                  </a:cubicBezTo>
                  <a:cubicBezTo>
                    <a:pt x="24244" y="7319"/>
                    <a:pt x="25209" y="6658"/>
                    <a:pt x="26213" y="6214"/>
                  </a:cubicBezTo>
                  <a:cubicBezTo>
                    <a:pt x="26530" y="5896"/>
                    <a:pt x="26848" y="5794"/>
                    <a:pt x="27178" y="5693"/>
                  </a:cubicBezTo>
                  <a:cubicBezTo>
                    <a:pt x="28042" y="5134"/>
                    <a:pt x="28918" y="4702"/>
                    <a:pt x="29908" y="4385"/>
                  </a:cubicBezTo>
                  <a:cubicBezTo>
                    <a:pt x="31204" y="3724"/>
                    <a:pt x="32398" y="3292"/>
                    <a:pt x="33706" y="2861"/>
                  </a:cubicBezTo>
                  <a:cubicBezTo>
                    <a:pt x="34036" y="2746"/>
                    <a:pt x="34239" y="2645"/>
                    <a:pt x="34582" y="2530"/>
                  </a:cubicBezTo>
                  <a:cubicBezTo>
                    <a:pt x="35763" y="2099"/>
                    <a:pt x="36970" y="1768"/>
                    <a:pt x="38278" y="1553"/>
                  </a:cubicBezTo>
                  <a:cubicBezTo>
                    <a:pt x="40450" y="892"/>
                    <a:pt x="42736" y="575"/>
                    <a:pt x="44907" y="346"/>
                  </a:cubicBezTo>
                  <a:cubicBezTo>
                    <a:pt x="46761" y="143"/>
                    <a:pt x="48501" y="29"/>
                    <a:pt x="50343" y="29"/>
                  </a:cubicBezTo>
                  <a:cubicBezTo>
                    <a:pt x="63398" y="29"/>
                    <a:pt x="76340" y="5032"/>
                    <a:pt x="86246" y="14926"/>
                  </a:cubicBezTo>
                  <a:lnTo>
                    <a:pt x="88265" y="16932"/>
                  </a:lnTo>
                  <a:cubicBezTo>
                    <a:pt x="95682" y="24311"/>
                    <a:pt x="107671" y="24311"/>
                    <a:pt x="115100" y="16932"/>
                  </a:cubicBezTo>
                  <a:lnTo>
                    <a:pt x="117119" y="14926"/>
                  </a:lnTo>
                  <a:cubicBezTo>
                    <a:pt x="127025" y="4975"/>
                    <a:pt x="140024" y="0"/>
                    <a:pt x="153021" y="0"/>
                  </a:cubicBezTo>
                  <a:close/>
                </a:path>
              </a:pathLst>
            </a:custGeom>
            <a:ln w="0" cap="flat">
              <a:miter lim="127000"/>
            </a:ln>
          </p:spPr>
          <p:style>
            <a:lnRef idx="0">
              <a:srgbClr val="000000">
                <a:alpha val="0"/>
              </a:srgbClr>
            </a:lnRef>
            <a:fillRef idx="1">
              <a:srgbClr val="002577"/>
            </a:fillRef>
            <a:effectRef idx="0">
              <a:scrgbClr r="0" g="0" b="0"/>
            </a:effectRef>
            <a:fontRef idx="none"/>
          </p:style>
          <p:txBody>
            <a:bodyPr/>
            <a:lstStyle/>
            <a:p>
              <a:endParaRPr lang="en-US"/>
            </a:p>
          </p:txBody>
        </p:sp>
        <p:sp>
          <p:nvSpPr>
            <p:cNvPr id="22" name="Shape 291">
              <a:extLst>
                <a:ext uri="{FF2B5EF4-FFF2-40B4-BE49-F238E27FC236}">
                  <a16:creationId xmlns:a16="http://schemas.microsoft.com/office/drawing/2014/main" id="{0F87D028-5F78-BF57-DD98-F10CC7E3102C}"/>
                </a:ext>
              </a:extLst>
            </p:cNvPr>
            <p:cNvSpPr/>
            <p:nvPr/>
          </p:nvSpPr>
          <p:spPr>
            <a:xfrm>
              <a:off x="199216" y="236769"/>
              <a:ext cx="58776" cy="49111"/>
            </a:xfrm>
            <a:custGeom>
              <a:avLst/>
              <a:gdLst/>
              <a:ahLst/>
              <a:cxnLst/>
              <a:rect l="0" t="0" r="0" b="0"/>
              <a:pathLst>
                <a:path w="58776" h="49111">
                  <a:moveTo>
                    <a:pt x="15299" y="1362"/>
                  </a:moveTo>
                  <a:cubicBezTo>
                    <a:pt x="18866" y="1362"/>
                    <a:pt x="22434" y="2724"/>
                    <a:pt x="25159" y="5448"/>
                  </a:cubicBezTo>
                  <a:lnTo>
                    <a:pt x="29388" y="9665"/>
                  </a:lnTo>
                  <a:lnTo>
                    <a:pt x="33617" y="5448"/>
                  </a:lnTo>
                  <a:cubicBezTo>
                    <a:pt x="39052" y="0"/>
                    <a:pt x="47879" y="0"/>
                    <a:pt x="53327" y="5448"/>
                  </a:cubicBezTo>
                  <a:cubicBezTo>
                    <a:pt x="58776" y="10884"/>
                    <a:pt x="58776" y="19710"/>
                    <a:pt x="53327" y="25159"/>
                  </a:cubicBezTo>
                  <a:lnTo>
                    <a:pt x="29388" y="49111"/>
                  </a:lnTo>
                  <a:lnTo>
                    <a:pt x="5448" y="25159"/>
                  </a:lnTo>
                  <a:cubicBezTo>
                    <a:pt x="0" y="19710"/>
                    <a:pt x="0" y="10884"/>
                    <a:pt x="5448" y="5448"/>
                  </a:cubicBezTo>
                  <a:cubicBezTo>
                    <a:pt x="8166" y="2724"/>
                    <a:pt x="11732" y="1362"/>
                    <a:pt x="15299" y="1362"/>
                  </a:cubicBez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23" name="Shape 292">
              <a:extLst>
                <a:ext uri="{FF2B5EF4-FFF2-40B4-BE49-F238E27FC236}">
                  <a16:creationId xmlns:a16="http://schemas.microsoft.com/office/drawing/2014/main" id="{F46CCE5C-ED32-A454-37E0-A511028AFFE6}"/>
                </a:ext>
              </a:extLst>
            </p:cNvPr>
            <p:cNvSpPr/>
            <p:nvPr/>
          </p:nvSpPr>
          <p:spPr>
            <a:xfrm>
              <a:off x="154400" y="114207"/>
              <a:ext cx="148399" cy="40386"/>
            </a:xfrm>
            <a:custGeom>
              <a:avLst/>
              <a:gdLst/>
              <a:ahLst/>
              <a:cxnLst/>
              <a:rect l="0" t="0" r="0" b="0"/>
              <a:pathLst>
                <a:path w="148399" h="40386">
                  <a:moveTo>
                    <a:pt x="13525" y="0"/>
                  </a:moveTo>
                  <a:cubicBezTo>
                    <a:pt x="30582" y="13716"/>
                    <a:pt x="52095" y="21336"/>
                    <a:pt x="74206" y="21336"/>
                  </a:cubicBezTo>
                  <a:cubicBezTo>
                    <a:pt x="96304" y="21336"/>
                    <a:pt x="117818" y="13716"/>
                    <a:pt x="134874" y="0"/>
                  </a:cubicBezTo>
                  <a:lnTo>
                    <a:pt x="148399" y="13526"/>
                  </a:lnTo>
                  <a:lnTo>
                    <a:pt x="147638" y="14097"/>
                  </a:lnTo>
                  <a:cubicBezTo>
                    <a:pt x="127063" y="31052"/>
                    <a:pt x="100965" y="40386"/>
                    <a:pt x="74206" y="40386"/>
                  </a:cubicBezTo>
                  <a:cubicBezTo>
                    <a:pt x="47435" y="40386"/>
                    <a:pt x="21336" y="31052"/>
                    <a:pt x="762" y="14097"/>
                  </a:cubicBezTo>
                  <a:lnTo>
                    <a:pt x="0" y="13526"/>
                  </a:lnTo>
                  <a:lnTo>
                    <a:pt x="13525" y="0"/>
                  </a:lnTo>
                  <a:close/>
                </a:path>
              </a:pathLst>
            </a:custGeom>
            <a:ln w="0" cap="flat">
              <a:miter lim="127000"/>
            </a:ln>
          </p:spPr>
          <p:style>
            <a:lnRef idx="0">
              <a:srgbClr val="000000">
                <a:alpha val="0"/>
              </a:srgbClr>
            </a:lnRef>
            <a:fillRef idx="1">
              <a:srgbClr val="00BDD4"/>
            </a:fillRef>
            <a:effectRef idx="0">
              <a:scrgbClr r="0" g="0" b="0"/>
            </a:effectRef>
            <a:fontRef idx="none"/>
          </p:style>
          <p:txBody>
            <a:bodyPr/>
            <a:lstStyle/>
            <a:p>
              <a:endParaRPr lang="en-US"/>
            </a:p>
          </p:txBody>
        </p:sp>
      </p:grpSp>
      <p:pic>
        <p:nvPicPr>
          <p:cNvPr id="6" name="Picture 5">
            <a:extLst>
              <a:ext uri="{FF2B5EF4-FFF2-40B4-BE49-F238E27FC236}">
                <a16:creationId xmlns:a16="http://schemas.microsoft.com/office/drawing/2014/main" id="{16B11F39-DBD1-E9E7-F8F2-BF25A8B0CA64}"/>
              </a:ext>
            </a:extLst>
          </p:cNvPr>
          <p:cNvPicPr>
            <a:picLocks noChangeAspect="1"/>
          </p:cNvPicPr>
          <p:nvPr/>
        </p:nvPicPr>
        <p:blipFill>
          <a:blip r:embed="rId5"/>
          <a:stretch>
            <a:fillRect/>
          </a:stretch>
        </p:blipFill>
        <p:spPr>
          <a:xfrm>
            <a:off x="555798" y="6026948"/>
            <a:ext cx="2095712" cy="599982"/>
          </a:xfrm>
          <a:prstGeom prst="rect">
            <a:avLst/>
          </a:prstGeom>
        </p:spPr>
      </p:pic>
    </p:spTree>
    <p:extLst>
      <p:ext uri="{BB962C8B-B14F-4D97-AF65-F5344CB8AC3E}">
        <p14:creationId xmlns:p14="http://schemas.microsoft.com/office/powerpoint/2010/main" val="5616343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37D19-1FDB-22A4-151C-B35C6D3C6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74C7BF-3AE3-3691-927D-594BA2FFEDD4}"/>
              </a:ext>
            </a:extLst>
          </p:cNvPr>
          <p:cNvSpPr>
            <a:spLocks noGrp="1"/>
          </p:cNvSpPr>
          <p:nvPr>
            <p:ph type="title"/>
          </p:nvPr>
        </p:nvSpPr>
        <p:spPr>
          <a:xfrm>
            <a:off x="677334" y="609600"/>
            <a:ext cx="8596668" cy="993289"/>
          </a:xfrm>
        </p:spPr>
        <p:txBody>
          <a:bodyPr/>
          <a:lstStyle/>
          <a:p>
            <a:r>
              <a:rPr lang="en-US" b="1" dirty="0"/>
              <a:t> Food security &amp; Housing support</a:t>
            </a:r>
            <a:endParaRPr lang="en-US" dirty="0"/>
          </a:p>
        </p:txBody>
      </p:sp>
      <p:sp>
        <p:nvSpPr>
          <p:cNvPr id="3" name="Content Placeholder 2">
            <a:extLst>
              <a:ext uri="{FF2B5EF4-FFF2-40B4-BE49-F238E27FC236}">
                <a16:creationId xmlns:a16="http://schemas.microsoft.com/office/drawing/2014/main" id="{1A07F19C-01F2-DB01-C17F-BEDC4D95A24E}"/>
              </a:ext>
            </a:extLst>
          </p:cNvPr>
          <p:cNvSpPr>
            <a:spLocks noGrp="1"/>
          </p:cNvSpPr>
          <p:nvPr>
            <p:ph idx="1"/>
          </p:nvPr>
        </p:nvSpPr>
        <p:spPr>
          <a:xfrm>
            <a:off x="718195" y="1602889"/>
            <a:ext cx="8596668" cy="4438473"/>
          </a:xfrm>
        </p:spPr>
        <p:txBody>
          <a:bodyPr>
            <a:normAutofit fontScale="77500" lnSpcReduction="20000"/>
          </a:bodyPr>
          <a:lstStyle/>
          <a:p>
            <a:pPr marL="0" lvl="0" indent="0" fontAlgn="base">
              <a:buNone/>
            </a:pPr>
            <a:r>
              <a:rPr lang="en-US" b="1" dirty="0"/>
              <a:t>      Food security</a:t>
            </a:r>
          </a:p>
          <a:p>
            <a:pPr lvl="0" fontAlgn="base"/>
            <a:r>
              <a:rPr lang="en-US" b="1" dirty="0"/>
              <a:t>(NEW Nov. 2023) Mom’s Meals: Home-delivered meals for two week period to  enrolled eligible birthing person and up to four additional household members.  </a:t>
            </a:r>
          </a:p>
          <a:p>
            <a:r>
              <a:rPr lang="en-US" b="1" dirty="0"/>
              <a:t>To  learn more, you can enroll in Healthy First Steps by calling 1-800-599-5985.</a:t>
            </a:r>
          </a:p>
          <a:p>
            <a:pPr lvl="0" fontAlgn="base"/>
            <a:r>
              <a:rPr lang="en-US" b="1" dirty="0"/>
              <a:t>Members dealing with food insecurities can receive help with resources provided by community health workers, Member Services, and case managers in addition to the use of the </a:t>
            </a:r>
            <a:r>
              <a:rPr lang="en-US" b="1" dirty="0" err="1"/>
              <a:t>Findhelp</a:t>
            </a:r>
            <a:r>
              <a:rPr lang="en-US" b="1" dirty="0"/>
              <a:t> tool.</a:t>
            </a:r>
          </a:p>
          <a:p>
            <a:pPr lvl="0" fontAlgn="base"/>
            <a:endParaRPr lang="en-US" b="1" dirty="0"/>
          </a:p>
          <a:p>
            <a:pPr marL="0" lvl="0" indent="0" fontAlgn="base">
              <a:buNone/>
            </a:pPr>
            <a:r>
              <a:rPr lang="en-US" b="1" dirty="0"/>
              <a:t>     Housing Support</a:t>
            </a:r>
          </a:p>
          <a:p>
            <a:pPr lvl="0" fontAlgn="base"/>
            <a:r>
              <a:rPr lang="en-US" b="1" dirty="0"/>
              <a:t>Help with housing agency resources provided by community health workers,  Member Services and case managers in addition to use of the </a:t>
            </a:r>
            <a:r>
              <a:rPr lang="en-US" b="1" dirty="0" err="1"/>
              <a:t>Findhelp</a:t>
            </a:r>
            <a:r>
              <a:rPr lang="en-US" b="1" dirty="0"/>
              <a:t> tool.</a:t>
            </a:r>
          </a:p>
          <a:p>
            <a:endParaRPr lang="en-US" dirty="0"/>
          </a:p>
        </p:txBody>
      </p:sp>
      <p:sp>
        <p:nvSpPr>
          <p:cNvPr id="5" name="Slide Number Placeholder 4">
            <a:extLst>
              <a:ext uri="{FF2B5EF4-FFF2-40B4-BE49-F238E27FC236}">
                <a16:creationId xmlns:a16="http://schemas.microsoft.com/office/drawing/2014/main" id="{0F6F5D56-09E2-C4F8-4BB0-061B4A57573E}"/>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42</a:t>
            </a:fld>
            <a:endParaRPr lang="en-US" dirty="0">
              <a:solidFill>
                <a:prstClr val="black">
                  <a:tint val="75000"/>
                </a:prstClr>
              </a:solidFill>
            </a:endParaRPr>
          </a:p>
        </p:txBody>
      </p:sp>
      <p:grpSp>
        <p:nvGrpSpPr>
          <p:cNvPr id="12" name="Group 11">
            <a:extLst>
              <a:ext uri="{FF2B5EF4-FFF2-40B4-BE49-F238E27FC236}">
                <a16:creationId xmlns:a16="http://schemas.microsoft.com/office/drawing/2014/main" id="{A4771430-509C-57EA-96B0-4F2AD23FF232}"/>
              </a:ext>
            </a:extLst>
          </p:cNvPr>
          <p:cNvGrpSpPr/>
          <p:nvPr/>
        </p:nvGrpSpPr>
        <p:grpSpPr>
          <a:xfrm>
            <a:off x="700663" y="1533060"/>
            <a:ext cx="5764632" cy="1895940"/>
            <a:chOff x="-5440821" y="-1687818"/>
            <a:chExt cx="5768713" cy="1898752"/>
          </a:xfrm>
        </p:grpSpPr>
        <p:sp>
          <p:nvSpPr>
            <p:cNvPr id="13" name="Shape 172">
              <a:extLst>
                <a:ext uri="{FF2B5EF4-FFF2-40B4-BE49-F238E27FC236}">
                  <a16:creationId xmlns:a16="http://schemas.microsoft.com/office/drawing/2014/main" id="{B5A1159F-6AB5-62A4-42E4-918D2F46AE3B}"/>
                </a:ext>
              </a:extLst>
            </p:cNvPr>
            <p:cNvSpPr/>
            <p:nvPr/>
          </p:nvSpPr>
          <p:spPr>
            <a:xfrm>
              <a:off x="-5440821" y="-1687818"/>
              <a:ext cx="253187" cy="206642"/>
            </a:xfrm>
            <a:custGeom>
              <a:avLst/>
              <a:gdLst/>
              <a:ahLst/>
              <a:cxnLst/>
              <a:rect l="0" t="0" r="0" b="0"/>
              <a:pathLst>
                <a:path w="253187" h="206642">
                  <a:moveTo>
                    <a:pt x="179642" y="597"/>
                  </a:moveTo>
                  <a:cubicBezTo>
                    <a:pt x="193535" y="0"/>
                    <a:pt x="207467" y="3975"/>
                    <a:pt x="218504" y="12433"/>
                  </a:cubicBezTo>
                  <a:cubicBezTo>
                    <a:pt x="253187" y="39014"/>
                    <a:pt x="251625" y="88417"/>
                    <a:pt x="219685" y="113284"/>
                  </a:cubicBezTo>
                  <a:cubicBezTo>
                    <a:pt x="215519" y="116522"/>
                    <a:pt x="211049" y="119088"/>
                    <a:pt x="206439" y="121145"/>
                  </a:cubicBezTo>
                  <a:cubicBezTo>
                    <a:pt x="206439" y="121145"/>
                    <a:pt x="20765" y="205054"/>
                    <a:pt x="19710" y="205448"/>
                  </a:cubicBezTo>
                  <a:cubicBezTo>
                    <a:pt x="17196" y="206400"/>
                    <a:pt x="14338" y="206642"/>
                    <a:pt x="11379" y="205969"/>
                  </a:cubicBezTo>
                  <a:cubicBezTo>
                    <a:pt x="6388" y="204800"/>
                    <a:pt x="2324" y="200812"/>
                    <a:pt x="1079" y="195821"/>
                  </a:cubicBezTo>
                  <a:cubicBezTo>
                    <a:pt x="0" y="191427"/>
                    <a:pt x="991" y="187274"/>
                    <a:pt x="3264" y="184087"/>
                  </a:cubicBezTo>
                  <a:cubicBezTo>
                    <a:pt x="4331" y="182613"/>
                    <a:pt x="131089" y="24371"/>
                    <a:pt x="131089" y="24371"/>
                  </a:cubicBezTo>
                  <a:cubicBezTo>
                    <a:pt x="141135" y="11570"/>
                    <a:pt x="155994" y="1626"/>
                    <a:pt x="179642" y="597"/>
                  </a:cubicBezTo>
                  <a:close/>
                </a:path>
              </a:pathLst>
            </a:custGeom>
            <a:ln w="0" cap="flat">
              <a:miter lim="127000"/>
            </a:ln>
          </p:spPr>
          <p:style>
            <a:lnRef idx="0">
              <a:srgbClr val="000000">
                <a:alpha val="0"/>
              </a:srgbClr>
            </a:lnRef>
            <a:fillRef idx="1">
              <a:srgbClr val="00BDD4"/>
            </a:fillRef>
            <a:effectRef idx="0">
              <a:scrgbClr r="0" g="0" b="0"/>
            </a:effectRef>
            <a:fontRef idx="none"/>
          </p:style>
          <p:txBody>
            <a:bodyPr/>
            <a:lstStyle/>
            <a:p>
              <a:endParaRPr lang="en-US"/>
            </a:p>
          </p:txBody>
        </p:sp>
        <p:sp>
          <p:nvSpPr>
            <p:cNvPr id="14" name="Shape 173">
              <a:extLst>
                <a:ext uri="{FF2B5EF4-FFF2-40B4-BE49-F238E27FC236}">
                  <a16:creationId xmlns:a16="http://schemas.microsoft.com/office/drawing/2014/main" id="{3D41DE1C-5C85-538C-4725-BB0E0447023F}"/>
                </a:ext>
              </a:extLst>
            </p:cNvPr>
            <p:cNvSpPr/>
            <p:nvPr/>
          </p:nvSpPr>
          <p:spPr>
            <a:xfrm>
              <a:off x="268799" y="63423"/>
              <a:ext cx="59093" cy="59461"/>
            </a:xfrm>
            <a:custGeom>
              <a:avLst/>
              <a:gdLst/>
              <a:ahLst/>
              <a:cxnLst/>
              <a:rect l="0" t="0" r="0" b="0"/>
              <a:pathLst>
                <a:path w="59093" h="59461">
                  <a:moveTo>
                    <a:pt x="25044" y="0"/>
                  </a:moveTo>
                  <a:lnTo>
                    <a:pt x="58522" y="17590"/>
                  </a:lnTo>
                  <a:lnTo>
                    <a:pt x="42380" y="30353"/>
                  </a:lnTo>
                  <a:lnTo>
                    <a:pt x="59093" y="39256"/>
                  </a:lnTo>
                  <a:lnTo>
                    <a:pt x="33528" y="59461"/>
                  </a:lnTo>
                  <a:cubicBezTo>
                    <a:pt x="29921" y="46901"/>
                    <a:pt x="22390" y="35103"/>
                    <a:pt x="10516" y="25997"/>
                  </a:cubicBezTo>
                  <a:cubicBezTo>
                    <a:pt x="7252" y="23508"/>
                    <a:pt x="3696" y="21526"/>
                    <a:pt x="0" y="19812"/>
                  </a:cubicBezTo>
                  <a:lnTo>
                    <a:pt x="25044" y="0"/>
                  </a:ln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15" name="Shape 174">
              <a:extLst>
                <a:ext uri="{FF2B5EF4-FFF2-40B4-BE49-F238E27FC236}">
                  <a16:creationId xmlns:a16="http://schemas.microsoft.com/office/drawing/2014/main" id="{C145BBB6-CD2E-59C6-9DB0-62B800298799}"/>
                </a:ext>
              </a:extLst>
            </p:cNvPr>
            <p:cNvSpPr/>
            <p:nvPr/>
          </p:nvSpPr>
          <p:spPr>
            <a:xfrm>
              <a:off x="0" y="0"/>
              <a:ext cx="207899" cy="210934"/>
            </a:xfrm>
            <a:custGeom>
              <a:avLst/>
              <a:gdLst/>
              <a:ahLst/>
              <a:cxnLst/>
              <a:rect l="0" t="0" r="0" b="0"/>
              <a:pathLst>
                <a:path w="207899" h="210934">
                  <a:moveTo>
                    <a:pt x="118110" y="0"/>
                  </a:moveTo>
                  <a:lnTo>
                    <a:pt x="118110" y="33477"/>
                  </a:lnTo>
                  <a:cubicBezTo>
                    <a:pt x="134087" y="26365"/>
                    <a:pt x="152857" y="25667"/>
                    <a:pt x="170091" y="33338"/>
                  </a:cubicBezTo>
                  <a:cubicBezTo>
                    <a:pt x="192354" y="43231"/>
                    <a:pt x="206172" y="64300"/>
                    <a:pt x="207899" y="87008"/>
                  </a:cubicBezTo>
                  <a:cubicBezTo>
                    <a:pt x="201485" y="90957"/>
                    <a:pt x="196215" y="95872"/>
                    <a:pt x="191897" y="101371"/>
                  </a:cubicBezTo>
                  <a:cubicBezTo>
                    <a:pt x="191897" y="101371"/>
                    <a:pt x="144653" y="160350"/>
                    <a:pt x="107594" y="206642"/>
                  </a:cubicBezTo>
                  <a:cubicBezTo>
                    <a:pt x="101498" y="209347"/>
                    <a:pt x="94818" y="210934"/>
                    <a:pt x="87719" y="210934"/>
                  </a:cubicBezTo>
                  <a:cubicBezTo>
                    <a:pt x="68758" y="210934"/>
                    <a:pt x="52337" y="200190"/>
                    <a:pt x="44120" y="184480"/>
                  </a:cubicBezTo>
                  <a:cubicBezTo>
                    <a:pt x="43358" y="183045"/>
                    <a:pt x="26683" y="145580"/>
                    <a:pt x="26683" y="145580"/>
                  </a:cubicBezTo>
                  <a:lnTo>
                    <a:pt x="26708" y="145580"/>
                  </a:lnTo>
                  <a:lnTo>
                    <a:pt x="14351" y="117767"/>
                  </a:lnTo>
                  <a:cubicBezTo>
                    <a:pt x="0" y="85484"/>
                    <a:pt x="14529" y="47688"/>
                    <a:pt x="46825" y="33338"/>
                  </a:cubicBezTo>
                  <a:cubicBezTo>
                    <a:pt x="64148" y="25629"/>
                    <a:pt x="83033" y="26365"/>
                    <a:pt x="99060" y="33591"/>
                  </a:cubicBezTo>
                  <a:lnTo>
                    <a:pt x="99060" y="8471"/>
                  </a:lnTo>
                  <a:lnTo>
                    <a:pt x="118110" y="0"/>
                  </a:ln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grpSp>
      <p:grpSp>
        <p:nvGrpSpPr>
          <p:cNvPr id="16" name="Group 15">
            <a:extLst>
              <a:ext uri="{FF2B5EF4-FFF2-40B4-BE49-F238E27FC236}">
                <a16:creationId xmlns:a16="http://schemas.microsoft.com/office/drawing/2014/main" id="{4E3608D9-143D-2D6B-87F9-58812BF23D53}"/>
              </a:ext>
            </a:extLst>
          </p:cNvPr>
          <p:cNvGrpSpPr/>
          <p:nvPr/>
        </p:nvGrpSpPr>
        <p:grpSpPr>
          <a:xfrm>
            <a:off x="572671" y="3845971"/>
            <a:ext cx="457200" cy="457200"/>
            <a:chOff x="0" y="0"/>
            <a:chExt cx="457200" cy="457200"/>
          </a:xfrm>
        </p:grpSpPr>
        <p:sp>
          <p:nvSpPr>
            <p:cNvPr id="17" name="Shape 180">
              <a:extLst>
                <a:ext uri="{FF2B5EF4-FFF2-40B4-BE49-F238E27FC236}">
                  <a16:creationId xmlns:a16="http://schemas.microsoft.com/office/drawing/2014/main" id="{92BA17D6-CAF3-EA88-C8E8-A26F0558E3DC}"/>
                </a:ext>
              </a:extLst>
            </p:cNvPr>
            <p:cNvSpPr/>
            <p:nvPr/>
          </p:nvSpPr>
          <p:spPr>
            <a:xfrm>
              <a:off x="0" y="0"/>
              <a:ext cx="457200" cy="457200"/>
            </a:xfrm>
            <a:custGeom>
              <a:avLst/>
              <a:gdLst/>
              <a:ahLst/>
              <a:cxnLst/>
              <a:rect l="0" t="0" r="0" b="0"/>
              <a:pathLst>
                <a:path w="457200" h="457200">
                  <a:moveTo>
                    <a:pt x="228600" y="0"/>
                  </a:moveTo>
                  <a:cubicBezTo>
                    <a:pt x="354851" y="0"/>
                    <a:pt x="457200" y="102349"/>
                    <a:pt x="457200" y="228600"/>
                  </a:cubicBezTo>
                  <a:cubicBezTo>
                    <a:pt x="457200" y="354851"/>
                    <a:pt x="354851" y="457200"/>
                    <a:pt x="228600" y="457200"/>
                  </a:cubicBezTo>
                  <a:cubicBezTo>
                    <a:pt x="102349" y="457200"/>
                    <a:pt x="0" y="354851"/>
                    <a:pt x="0" y="228600"/>
                  </a:cubicBezTo>
                  <a:cubicBezTo>
                    <a:pt x="0" y="102349"/>
                    <a:pt x="102349" y="0"/>
                    <a:pt x="228600" y="0"/>
                  </a:cubicBezTo>
                  <a:close/>
                </a:path>
              </a:pathLst>
            </a:custGeom>
            <a:ln w="0" cap="flat">
              <a:miter lim="127000"/>
            </a:ln>
          </p:spPr>
          <p:style>
            <a:lnRef idx="0">
              <a:srgbClr val="000000">
                <a:alpha val="0"/>
              </a:srgbClr>
            </a:lnRef>
            <a:fillRef idx="1">
              <a:srgbClr val="002577"/>
            </a:fillRef>
            <a:effectRef idx="0">
              <a:scrgbClr r="0" g="0" b="0"/>
            </a:effectRef>
            <a:fontRef idx="none"/>
          </p:style>
          <p:txBody>
            <a:bodyPr/>
            <a:lstStyle/>
            <a:p>
              <a:endParaRPr lang="en-US"/>
            </a:p>
          </p:txBody>
        </p:sp>
        <p:sp>
          <p:nvSpPr>
            <p:cNvPr id="18" name="Shape 181">
              <a:extLst>
                <a:ext uri="{FF2B5EF4-FFF2-40B4-BE49-F238E27FC236}">
                  <a16:creationId xmlns:a16="http://schemas.microsoft.com/office/drawing/2014/main" id="{77E0063D-3DCF-9B3F-396D-32458F1401F3}"/>
                </a:ext>
              </a:extLst>
            </p:cNvPr>
            <p:cNvSpPr/>
            <p:nvPr/>
          </p:nvSpPr>
          <p:spPr>
            <a:xfrm>
              <a:off x="76200" y="95250"/>
              <a:ext cx="304800" cy="257175"/>
            </a:xfrm>
            <a:custGeom>
              <a:avLst/>
              <a:gdLst/>
              <a:ahLst/>
              <a:cxnLst/>
              <a:rect l="0" t="0" r="0" b="0"/>
              <a:pathLst>
                <a:path w="304800" h="257175">
                  <a:moveTo>
                    <a:pt x="152400" y="0"/>
                  </a:moveTo>
                  <a:lnTo>
                    <a:pt x="304800" y="123825"/>
                  </a:lnTo>
                  <a:lnTo>
                    <a:pt x="276225" y="123825"/>
                  </a:lnTo>
                  <a:lnTo>
                    <a:pt x="276225" y="238125"/>
                  </a:lnTo>
                  <a:cubicBezTo>
                    <a:pt x="286741" y="238125"/>
                    <a:pt x="295275" y="246659"/>
                    <a:pt x="295275" y="257175"/>
                  </a:cubicBezTo>
                  <a:lnTo>
                    <a:pt x="9525" y="257175"/>
                  </a:lnTo>
                  <a:cubicBezTo>
                    <a:pt x="9525" y="246659"/>
                    <a:pt x="18059" y="238125"/>
                    <a:pt x="28575" y="238125"/>
                  </a:cubicBezTo>
                  <a:lnTo>
                    <a:pt x="28575" y="123825"/>
                  </a:lnTo>
                  <a:lnTo>
                    <a:pt x="0" y="123825"/>
                  </a:lnTo>
                  <a:lnTo>
                    <a:pt x="152400" y="0"/>
                  </a:ln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19" name="Shape 182">
              <a:extLst>
                <a:ext uri="{FF2B5EF4-FFF2-40B4-BE49-F238E27FC236}">
                  <a16:creationId xmlns:a16="http://schemas.microsoft.com/office/drawing/2014/main" id="{B1DAC43F-9C4E-CCFE-AD8C-E75542B3D980}"/>
                </a:ext>
              </a:extLst>
            </p:cNvPr>
            <p:cNvSpPr/>
            <p:nvPr/>
          </p:nvSpPr>
          <p:spPr>
            <a:xfrm>
              <a:off x="114300" y="101203"/>
              <a:ext cx="38100" cy="70244"/>
            </a:xfrm>
            <a:custGeom>
              <a:avLst/>
              <a:gdLst/>
              <a:ahLst/>
              <a:cxnLst/>
              <a:rect l="0" t="0" r="0" b="0"/>
              <a:pathLst>
                <a:path w="38100" h="70244">
                  <a:moveTo>
                    <a:pt x="0" y="0"/>
                  </a:moveTo>
                  <a:lnTo>
                    <a:pt x="38100" y="0"/>
                  </a:lnTo>
                  <a:lnTo>
                    <a:pt x="38100" y="39294"/>
                  </a:lnTo>
                  <a:lnTo>
                    <a:pt x="0" y="70244"/>
                  </a:lnTo>
                  <a:lnTo>
                    <a:pt x="0" y="0"/>
                  </a:ln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20" name="Shape 183">
              <a:extLst>
                <a:ext uri="{FF2B5EF4-FFF2-40B4-BE49-F238E27FC236}">
                  <a16:creationId xmlns:a16="http://schemas.microsoft.com/office/drawing/2014/main" id="{66BFD55C-A8D5-9BC1-A2C9-8F2670A22A92}"/>
                </a:ext>
              </a:extLst>
            </p:cNvPr>
            <p:cNvSpPr/>
            <p:nvPr/>
          </p:nvSpPr>
          <p:spPr>
            <a:xfrm>
              <a:off x="200025" y="238125"/>
              <a:ext cx="57150" cy="95250"/>
            </a:xfrm>
            <a:custGeom>
              <a:avLst/>
              <a:gdLst/>
              <a:ahLst/>
              <a:cxnLst/>
              <a:rect l="0" t="0" r="0" b="0"/>
              <a:pathLst>
                <a:path w="57150" h="95250">
                  <a:moveTo>
                    <a:pt x="28575" y="0"/>
                  </a:moveTo>
                  <a:cubicBezTo>
                    <a:pt x="44361" y="0"/>
                    <a:pt x="57150" y="12789"/>
                    <a:pt x="57150" y="28575"/>
                  </a:cubicBezTo>
                  <a:lnTo>
                    <a:pt x="57150" y="95250"/>
                  </a:lnTo>
                  <a:lnTo>
                    <a:pt x="0" y="95250"/>
                  </a:lnTo>
                  <a:lnTo>
                    <a:pt x="0" y="28575"/>
                  </a:lnTo>
                  <a:cubicBezTo>
                    <a:pt x="0" y="12789"/>
                    <a:pt x="12789" y="0"/>
                    <a:pt x="28575" y="0"/>
                  </a:cubicBezTo>
                  <a:close/>
                </a:path>
              </a:pathLst>
            </a:custGeom>
            <a:ln w="0" cap="flat">
              <a:miter lim="127000"/>
            </a:ln>
          </p:spPr>
          <p:style>
            <a:lnRef idx="0">
              <a:srgbClr val="000000">
                <a:alpha val="0"/>
              </a:srgbClr>
            </a:lnRef>
            <a:fillRef idx="1">
              <a:srgbClr val="00BDD4"/>
            </a:fillRef>
            <a:effectRef idx="0">
              <a:scrgbClr r="0" g="0" b="0"/>
            </a:effectRef>
            <a:fontRef idx="none"/>
          </p:style>
          <p:txBody>
            <a:bodyPr/>
            <a:lstStyle/>
            <a:p>
              <a:endParaRPr lang="en-US"/>
            </a:p>
          </p:txBody>
        </p:sp>
        <p:sp>
          <p:nvSpPr>
            <p:cNvPr id="21" name="Shape 4640">
              <a:extLst>
                <a:ext uri="{FF2B5EF4-FFF2-40B4-BE49-F238E27FC236}">
                  <a16:creationId xmlns:a16="http://schemas.microsoft.com/office/drawing/2014/main" id="{DAA5F468-227F-7B21-D5C0-A7164244E5FE}"/>
                </a:ext>
              </a:extLst>
            </p:cNvPr>
            <p:cNvSpPr/>
            <p:nvPr/>
          </p:nvSpPr>
          <p:spPr>
            <a:xfrm>
              <a:off x="285750" y="238125"/>
              <a:ext cx="38100" cy="38100"/>
            </a:xfrm>
            <a:custGeom>
              <a:avLst/>
              <a:gdLst/>
              <a:ahLst/>
              <a:cxnLst/>
              <a:rect l="0" t="0" r="0" b="0"/>
              <a:pathLst>
                <a:path w="38100" h="38100">
                  <a:moveTo>
                    <a:pt x="0" y="0"/>
                  </a:moveTo>
                  <a:lnTo>
                    <a:pt x="38100" y="0"/>
                  </a:lnTo>
                  <a:lnTo>
                    <a:pt x="38100" y="38100"/>
                  </a:lnTo>
                  <a:lnTo>
                    <a:pt x="0" y="38100"/>
                  </a:lnTo>
                  <a:lnTo>
                    <a:pt x="0" y="0"/>
                  </a:lnTo>
                </a:path>
              </a:pathLst>
            </a:custGeom>
            <a:ln w="0" cap="flat">
              <a:miter lim="127000"/>
            </a:ln>
          </p:spPr>
          <p:style>
            <a:lnRef idx="0">
              <a:srgbClr val="000000">
                <a:alpha val="0"/>
              </a:srgbClr>
            </a:lnRef>
            <a:fillRef idx="1">
              <a:srgbClr val="00BDD4"/>
            </a:fillRef>
            <a:effectRef idx="0">
              <a:scrgbClr r="0" g="0" b="0"/>
            </a:effectRef>
            <a:fontRef idx="none"/>
          </p:style>
          <p:txBody>
            <a:bodyPr/>
            <a:lstStyle/>
            <a:p>
              <a:endParaRPr lang="en-US"/>
            </a:p>
          </p:txBody>
        </p:sp>
        <p:sp>
          <p:nvSpPr>
            <p:cNvPr id="22" name="Shape 4641">
              <a:extLst>
                <a:ext uri="{FF2B5EF4-FFF2-40B4-BE49-F238E27FC236}">
                  <a16:creationId xmlns:a16="http://schemas.microsoft.com/office/drawing/2014/main" id="{10E80648-1729-1908-A174-8C6ABB011D01}"/>
                </a:ext>
              </a:extLst>
            </p:cNvPr>
            <p:cNvSpPr/>
            <p:nvPr/>
          </p:nvSpPr>
          <p:spPr>
            <a:xfrm>
              <a:off x="133350" y="238125"/>
              <a:ext cx="38100" cy="38100"/>
            </a:xfrm>
            <a:custGeom>
              <a:avLst/>
              <a:gdLst/>
              <a:ahLst/>
              <a:cxnLst/>
              <a:rect l="0" t="0" r="0" b="0"/>
              <a:pathLst>
                <a:path w="38100" h="38100">
                  <a:moveTo>
                    <a:pt x="0" y="0"/>
                  </a:moveTo>
                  <a:lnTo>
                    <a:pt x="38100" y="0"/>
                  </a:lnTo>
                  <a:lnTo>
                    <a:pt x="38100" y="38100"/>
                  </a:lnTo>
                  <a:lnTo>
                    <a:pt x="0" y="38100"/>
                  </a:lnTo>
                  <a:lnTo>
                    <a:pt x="0" y="0"/>
                  </a:lnTo>
                </a:path>
              </a:pathLst>
            </a:custGeom>
            <a:ln w="0" cap="flat">
              <a:miter lim="127000"/>
            </a:ln>
          </p:spPr>
          <p:style>
            <a:lnRef idx="0">
              <a:srgbClr val="000000">
                <a:alpha val="0"/>
              </a:srgbClr>
            </a:lnRef>
            <a:fillRef idx="1">
              <a:srgbClr val="00BDD4"/>
            </a:fillRef>
            <a:effectRef idx="0">
              <a:scrgbClr r="0" g="0" b="0"/>
            </a:effectRef>
            <a:fontRef idx="none"/>
          </p:style>
          <p:txBody>
            <a:bodyPr/>
            <a:lstStyle/>
            <a:p>
              <a:endParaRPr lang="en-US"/>
            </a:p>
          </p:txBody>
        </p:sp>
      </p:grpSp>
      <p:pic>
        <p:nvPicPr>
          <p:cNvPr id="6" name="Picture 5">
            <a:extLst>
              <a:ext uri="{FF2B5EF4-FFF2-40B4-BE49-F238E27FC236}">
                <a16:creationId xmlns:a16="http://schemas.microsoft.com/office/drawing/2014/main" id="{1499AE88-B3E9-AF58-9DC9-11B4CFE22B5F}"/>
              </a:ext>
            </a:extLst>
          </p:cNvPr>
          <p:cNvPicPr>
            <a:picLocks noChangeAspect="1"/>
          </p:cNvPicPr>
          <p:nvPr/>
        </p:nvPicPr>
        <p:blipFill>
          <a:blip r:embed="rId2"/>
          <a:stretch>
            <a:fillRect/>
          </a:stretch>
        </p:blipFill>
        <p:spPr>
          <a:xfrm>
            <a:off x="555798" y="5960305"/>
            <a:ext cx="2187402" cy="626232"/>
          </a:xfrm>
          <a:prstGeom prst="rect">
            <a:avLst/>
          </a:prstGeom>
        </p:spPr>
      </p:pic>
    </p:spTree>
    <p:extLst>
      <p:ext uri="{BB962C8B-B14F-4D97-AF65-F5344CB8AC3E}">
        <p14:creationId xmlns:p14="http://schemas.microsoft.com/office/powerpoint/2010/main" val="697988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B57FE2-CFF4-FEA8-3E97-B1EA551F34DC}"/>
              </a:ext>
            </a:extLst>
          </p:cNvPr>
          <p:cNvSpPr>
            <a:spLocks noGrp="1"/>
          </p:cNvSpPr>
          <p:nvPr>
            <p:ph type="title"/>
          </p:nvPr>
        </p:nvSpPr>
        <p:spPr>
          <a:xfrm>
            <a:off x="480893" y="136525"/>
            <a:ext cx="10515600" cy="1325563"/>
          </a:xfrm>
        </p:spPr>
        <p:txBody>
          <a:bodyPr/>
          <a:lstStyle/>
          <a:p>
            <a:r>
              <a:rPr lang="en-US" dirty="0"/>
              <a:t>Understanding Critical Incidents</a:t>
            </a:r>
          </a:p>
        </p:txBody>
      </p:sp>
      <p:sp>
        <p:nvSpPr>
          <p:cNvPr id="4" name="Footer Placeholder 3">
            <a:extLst>
              <a:ext uri="{FF2B5EF4-FFF2-40B4-BE49-F238E27FC236}">
                <a16:creationId xmlns:a16="http://schemas.microsoft.com/office/drawing/2014/main" id="{62AA0C30-9443-B5B4-1536-674EA332BFD2}"/>
              </a:ext>
            </a:extLst>
          </p:cNvPr>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EBA75D69-81B0-027E-F944-E8FD9F5D7637}"/>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43</a:t>
            </a:fld>
            <a:endParaRPr lang="en-US" dirty="0">
              <a:solidFill>
                <a:prstClr val="black">
                  <a:tint val="75000"/>
                </a:prstClr>
              </a:solidFill>
            </a:endParaRPr>
          </a:p>
        </p:txBody>
      </p:sp>
      <p:sp>
        <p:nvSpPr>
          <p:cNvPr id="3" name="Content Placeholder 2">
            <a:extLst>
              <a:ext uri="{FF2B5EF4-FFF2-40B4-BE49-F238E27FC236}">
                <a16:creationId xmlns:a16="http://schemas.microsoft.com/office/drawing/2014/main" id="{F5E2923A-8611-2F18-9923-5593B4793935}"/>
              </a:ext>
            </a:extLst>
          </p:cNvPr>
          <p:cNvSpPr>
            <a:spLocks noGrp="1"/>
          </p:cNvSpPr>
          <p:nvPr>
            <p:ph idx="1"/>
          </p:nvPr>
        </p:nvSpPr>
        <p:spPr>
          <a:xfrm>
            <a:off x="557093" y="1608498"/>
            <a:ext cx="8596312" cy="3881437"/>
          </a:xfrm>
        </p:spPr>
        <p:txBody>
          <a:bodyPr vert="horz" lIns="91440" tIns="45720" rIns="91440" bIns="45720" rtlCol="0" anchor="t">
            <a:normAutofit fontScale="70000" lnSpcReduction="20000"/>
          </a:bodyPr>
          <a:lstStyle/>
          <a:p>
            <a:r>
              <a:rPr lang="en-US" dirty="0"/>
              <a:t>A Critical Incident is a</a:t>
            </a:r>
            <a:r>
              <a:rPr lang="en-US" dirty="0">
                <a:ea typeface="Times New Roman" panose="02020603050405020304" pitchFamily="18" charset="0"/>
              </a:rPr>
              <a:t>ny </a:t>
            </a:r>
            <a:r>
              <a:rPr lang="en-US" spc="5" dirty="0">
                <a:ea typeface="Times New Roman" panose="02020603050405020304" pitchFamily="18" charset="0"/>
              </a:rPr>
              <a:t>a</a:t>
            </a:r>
            <a:r>
              <a:rPr lang="en-US" spc="-5" dirty="0">
                <a:ea typeface="Times New Roman" panose="02020603050405020304" pitchFamily="18" charset="0"/>
              </a:rPr>
              <a:t>c</a:t>
            </a:r>
            <a:r>
              <a:rPr lang="en-US" spc="15" dirty="0">
                <a:ea typeface="Times New Roman" panose="02020603050405020304" pitchFamily="18" charset="0"/>
              </a:rPr>
              <a:t>t</a:t>
            </a:r>
            <a:r>
              <a:rPr lang="en-US" dirty="0">
                <a:ea typeface="Times New Roman" panose="02020603050405020304" pitchFamily="18" charset="0"/>
              </a:rPr>
              <a:t>u</a:t>
            </a:r>
            <a:r>
              <a:rPr lang="en-US" spc="-5" dirty="0">
                <a:ea typeface="Times New Roman" panose="02020603050405020304" pitchFamily="18" charset="0"/>
              </a:rPr>
              <a:t>a</a:t>
            </a:r>
            <a:r>
              <a:rPr lang="en-US" dirty="0">
                <a:ea typeface="Times New Roman" panose="02020603050405020304" pitchFamily="18" charset="0"/>
              </a:rPr>
              <a:t>l or </a:t>
            </a:r>
            <a:r>
              <a:rPr lang="en-US" spc="-5" dirty="0">
                <a:ea typeface="Times New Roman" panose="02020603050405020304" pitchFamily="18" charset="0"/>
              </a:rPr>
              <a:t>a</a:t>
            </a:r>
            <a:r>
              <a:rPr lang="en-US" dirty="0">
                <a:ea typeface="Times New Roman" panose="02020603050405020304" pitchFamily="18" charset="0"/>
              </a:rPr>
              <a:t>l</a:t>
            </a:r>
            <a:r>
              <a:rPr lang="en-US" spc="5" dirty="0">
                <a:ea typeface="Times New Roman" panose="02020603050405020304" pitchFamily="18" charset="0"/>
              </a:rPr>
              <a:t>l</a:t>
            </a:r>
            <a:r>
              <a:rPr lang="en-US" spc="-5" dirty="0">
                <a:ea typeface="Times New Roman" panose="02020603050405020304" pitchFamily="18" charset="0"/>
              </a:rPr>
              <a:t>e</a:t>
            </a:r>
            <a:r>
              <a:rPr lang="en-US" dirty="0">
                <a:ea typeface="Times New Roman" panose="02020603050405020304" pitchFamily="18" charset="0"/>
              </a:rPr>
              <a:t>g</a:t>
            </a:r>
            <a:r>
              <a:rPr lang="en-US" spc="-5" dirty="0">
                <a:ea typeface="Times New Roman" panose="02020603050405020304" pitchFamily="18" charset="0"/>
              </a:rPr>
              <a:t>e</a:t>
            </a:r>
            <a:r>
              <a:rPr lang="en-US" dirty="0">
                <a:ea typeface="Times New Roman" panose="02020603050405020304" pitchFamily="18" charset="0"/>
              </a:rPr>
              <a:t>d</a:t>
            </a:r>
            <a:r>
              <a:rPr lang="en-US" spc="10" dirty="0">
                <a:ea typeface="Times New Roman" panose="02020603050405020304" pitchFamily="18" charset="0"/>
              </a:rPr>
              <a:t> </a:t>
            </a:r>
            <a:r>
              <a:rPr lang="en-US" spc="-5" dirty="0">
                <a:ea typeface="Times New Roman" panose="02020603050405020304" pitchFamily="18" charset="0"/>
              </a:rPr>
              <a:t>e</a:t>
            </a:r>
            <a:r>
              <a:rPr lang="en-US" dirty="0">
                <a:ea typeface="Times New Roman" panose="02020603050405020304" pitchFamily="18" charset="0"/>
              </a:rPr>
              <a:t>v</a:t>
            </a:r>
            <a:r>
              <a:rPr lang="en-US" spc="-5" dirty="0">
                <a:ea typeface="Times New Roman" panose="02020603050405020304" pitchFamily="18" charset="0"/>
              </a:rPr>
              <a:t>e</a:t>
            </a:r>
            <a:r>
              <a:rPr lang="en-US" dirty="0">
                <a:ea typeface="Times New Roman" panose="02020603050405020304" pitchFamily="18" charset="0"/>
              </a:rPr>
              <a:t>nt or si</a:t>
            </a:r>
            <a:r>
              <a:rPr lang="en-US" spc="15" dirty="0">
                <a:ea typeface="Times New Roman" panose="02020603050405020304" pitchFamily="18" charset="0"/>
              </a:rPr>
              <a:t>t</a:t>
            </a:r>
            <a:r>
              <a:rPr lang="en-US" dirty="0">
                <a:ea typeface="Times New Roman" panose="02020603050405020304" pitchFamily="18" charset="0"/>
              </a:rPr>
              <a:t>u</a:t>
            </a:r>
            <a:r>
              <a:rPr lang="en-US" spc="-5" dirty="0">
                <a:ea typeface="Times New Roman" panose="02020603050405020304" pitchFamily="18" charset="0"/>
              </a:rPr>
              <a:t>a</a:t>
            </a:r>
            <a:r>
              <a:rPr lang="en-US" dirty="0">
                <a:ea typeface="Times New Roman" panose="02020603050405020304" pitchFamily="18" charset="0"/>
              </a:rPr>
              <a:t>t</a:t>
            </a:r>
            <a:r>
              <a:rPr lang="en-US" spc="5" dirty="0">
                <a:ea typeface="Times New Roman" panose="02020603050405020304" pitchFamily="18" charset="0"/>
              </a:rPr>
              <a:t>i</a:t>
            </a:r>
            <a:r>
              <a:rPr lang="en-US" dirty="0">
                <a:ea typeface="Times New Roman" panose="02020603050405020304" pitchFamily="18" charset="0"/>
              </a:rPr>
              <a:t>on that </a:t>
            </a:r>
            <a:r>
              <a:rPr lang="en-US" spc="-5" dirty="0">
                <a:ea typeface="Times New Roman" panose="02020603050405020304" pitchFamily="18" charset="0"/>
              </a:rPr>
              <a:t>c</a:t>
            </a:r>
            <a:r>
              <a:rPr lang="en-US" dirty="0">
                <a:ea typeface="Times New Roman" panose="02020603050405020304" pitchFamily="18" charset="0"/>
              </a:rPr>
              <a:t>r</a:t>
            </a:r>
            <a:r>
              <a:rPr lang="en-US" spc="-10" dirty="0">
                <a:ea typeface="Times New Roman" panose="02020603050405020304" pitchFamily="18" charset="0"/>
              </a:rPr>
              <a:t>e</a:t>
            </a:r>
            <a:r>
              <a:rPr lang="en-US" spc="-5" dirty="0">
                <a:ea typeface="Times New Roman" panose="02020603050405020304" pitchFamily="18" charset="0"/>
              </a:rPr>
              <a:t>a</a:t>
            </a:r>
            <a:r>
              <a:rPr lang="en-US" spc="15" dirty="0">
                <a:ea typeface="Times New Roman" panose="02020603050405020304" pitchFamily="18" charset="0"/>
              </a:rPr>
              <a:t>t</a:t>
            </a:r>
            <a:r>
              <a:rPr lang="en-US" spc="-5" dirty="0">
                <a:ea typeface="Times New Roman" panose="02020603050405020304" pitchFamily="18" charset="0"/>
              </a:rPr>
              <a:t>e</a:t>
            </a:r>
            <a:r>
              <a:rPr lang="en-US" dirty="0">
                <a:ea typeface="Times New Roman" panose="02020603050405020304" pitchFamily="18" charset="0"/>
              </a:rPr>
              <a:t>s a sign</a:t>
            </a:r>
            <a:r>
              <a:rPr lang="en-US" spc="5" dirty="0">
                <a:ea typeface="Times New Roman" panose="02020603050405020304" pitchFamily="18" charset="0"/>
              </a:rPr>
              <a:t>i</a:t>
            </a:r>
            <a:r>
              <a:rPr lang="en-US" dirty="0">
                <a:ea typeface="Times New Roman" panose="02020603050405020304" pitchFamily="18" charset="0"/>
              </a:rPr>
              <a:t>fi</a:t>
            </a:r>
            <a:r>
              <a:rPr lang="en-US" spc="-5" dirty="0">
                <a:ea typeface="Times New Roman" panose="02020603050405020304" pitchFamily="18" charset="0"/>
              </a:rPr>
              <a:t>ca</a:t>
            </a:r>
            <a:r>
              <a:rPr lang="en-US" dirty="0">
                <a:ea typeface="Times New Roman" panose="02020603050405020304" pitchFamily="18" charset="0"/>
              </a:rPr>
              <a:t>nt risk of subst</a:t>
            </a:r>
            <a:r>
              <a:rPr lang="en-US" spc="-5" dirty="0">
                <a:ea typeface="Times New Roman" panose="02020603050405020304" pitchFamily="18" charset="0"/>
              </a:rPr>
              <a:t>a</a:t>
            </a:r>
            <a:r>
              <a:rPr lang="en-US" dirty="0">
                <a:ea typeface="Times New Roman" panose="02020603050405020304" pitchFamily="18" charset="0"/>
              </a:rPr>
              <a:t>nt</a:t>
            </a:r>
            <a:r>
              <a:rPr lang="en-US" spc="5" dirty="0">
                <a:ea typeface="Times New Roman" panose="02020603050405020304" pitchFamily="18" charset="0"/>
              </a:rPr>
              <a:t>i</a:t>
            </a:r>
            <a:r>
              <a:rPr lang="en-US" spc="-5" dirty="0">
                <a:ea typeface="Times New Roman" panose="02020603050405020304" pitchFamily="18" charset="0"/>
              </a:rPr>
              <a:t>a</a:t>
            </a:r>
            <a:r>
              <a:rPr lang="en-US" dirty="0">
                <a:ea typeface="Times New Roman" panose="02020603050405020304" pitchFamily="18" charset="0"/>
              </a:rPr>
              <a:t>l or s</a:t>
            </a:r>
            <a:r>
              <a:rPr lang="en-US" spc="-5" dirty="0">
                <a:ea typeface="Times New Roman" panose="02020603050405020304" pitchFamily="18" charset="0"/>
              </a:rPr>
              <a:t>e</a:t>
            </a:r>
            <a:r>
              <a:rPr lang="en-US" dirty="0">
                <a:ea typeface="Times New Roman" panose="02020603050405020304" pitchFamily="18" charset="0"/>
              </a:rPr>
              <a:t>rious h</a:t>
            </a:r>
            <a:r>
              <a:rPr lang="en-US" spc="-5" dirty="0">
                <a:ea typeface="Times New Roman" panose="02020603050405020304" pitchFamily="18" charset="0"/>
              </a:rPr>
              <a:t>a</a:t>
            </a:r>
            <a:r>
              <a:rPr lang="en-US" dirty="0">
                <a:ea typeface="Times New Roman" panose="02020603050405020304" pitchFamily="18" charset="0"/>
              </a:rPr>
              <a:t>rm to the</a:t>
            </a:r>
            <a:r>
              <a:rPr lang="en-US" spc="-5" dirty="0">
                <a:ea typeface="Times New Roman" panose="02020603050405020304" pitchFamily="18" charset="0"/>
              </a:rPr>
              <a:t> </a:t>
            </a:r>
            <a:r>
              <a:rPr lang="en-US" dirty="0">
                <a:ea typeface="Times New Roman" panose="02020603050405020304" pitchFamily="18" charset="0"/>
              </a:rPr>
              <a:t>physi</a:t>
            </a:r>
            <a:r>
              <a:rPr lang="en-US" spc="-5" dirty="0">
                <a:ea typeface="Times New Roman" panose="02020603050405020304" pitchFamily="18" charset="0"/>
              </a:rPr>
              <a:t>ca</a:t>
            </a:r>
            <a:r>
              <a:rPr lang="en-US" dirty="0">
                <a:ea typeface="Times New Roman" panose="02020603050405020304" pitchFamily="18" charset="0"/>
              </a:rPr>
              <a:t>l, </a:t>
            </a:r>
            <a:r>
              <a:rPr lang="en-US" spc="5" dirty="0">
                <a:ea typeface="Times New Roman" panose="02020603050405020304" pitchFamily="18" charset="0"/>
              </a:rPr>
              <a:t>m</a:t>
            </a:r>
            <a:r>
              <a:rPr lang="en-US" spc="-5" dirty="0">
                <a:ea typeface="Times New Roman" panose="02020603050405020304" pitchFamily="18" charset="0"/>
              </a:rPr>
              <a:t>e</a:t>
            </a:r>
            <a:r>
              <a:rPr lang="en-US" dirty="0">
                <a:ea typeface="Times New Roman" panose="02020603050405020304" pitchFamily="18" charset="0"/>
              </a:rPr>
              <a:t>ntal h</a:t>
            </a:r>
            <a:r>
              <a:rPr lang="en-US" spc="5" dirty="0">
                <a:ea typeface="Times New Roman" panose="02020603050405020304" pitchFamily="18" charset="0"/>
              </a:rPr>
              <a:t>e</a:t>
            </a:r>
            <a:r>
              <a:rPr lang="en-US" spc="-5" dirty="0">
                <a:ea typeface="Times New Roman" panose="02020603050405020304" pitchFamily="18" charset="0"/>
              </a:rPr>
              <a:t>a</a:t>
            </a:r>
            <a:r>
              <a:rPr lang="en-US" dirty="0">
                <a:ea typeface="Times New Roman" panose="02020603050405020304" pitchFamily="18" charset="0"/>
              </a:rPr>
              <a:t>l</a:t>
            </a:r>
            <a:r>
              <a:rPr lang="en-US" spc="5" dirty="0">
                <a:ea typeface="Times New Roman" panose="02020603050405020304" pitchFamily="18" charset="0"/>
              </a:rPr>
              <a:t>t</a:t>
            </a:r>
            <a:r>
              <a:rPr lang="en-US" dirty="0">
                <a:ea typeface="Times New Roman" panose="02020603050405020304" pitchFamily="18" charset="0"/>
              </a:rPr>
              <a:t>h,</a:t>
            </a:r>
            <a:r>
              <a:rPr lang="en-US" spc="15" dirty="0">
                <a:ea typeface="Times New Roman" panose="02020603050405020304" pitchFamily="18" charset="0"/>
              </a:rPr>
              <a:t> </a:t>
            </a:r>
            <a:r>
              <a:rPr lang="en-US" dirty="0">
                <a:ea typeface="Times New Roman" panose="02020603050405020304" pitchFamily="18" charset="0"/>
              </a:rPr>
              <a:t>s</a:t>
            </a:r>
            <a:r>
              <a:rPr lang="en-US" spc="-5" dirty="0">
                <a:ea typeface="Times New Roman" panose="02020603050405020304" pitchFamily="18" charset="0"/>
              </a:rPr>
              <a:t>a</a:t>
            </a:r>
            <a:r>
              <a:rPr lang="en-US" dirty="0">
                <a:ea typeface="Times New Roman" panose="02020603050405020304" pitchFamily="18" charset="0"/>
              </a:rPr>
              <a:t>f</a:t>
            </a:r>
            <a:r>
              <a:rPr lang="en-US" spc="-10" dirty="0">
                <a:ea typeface="Times New Roman" panose="02020603050405020304" pitchFamily="18" charset="0"/>
              </a:rPr>
              <a:t>e</a:t>
            </a:r>
            <a:r>
              <a:rPr lang="en-US" dirty="0">
                <a:ea typeface="Times New Roman" panose="02020603050405020304" pitchFamily="18" charset="0"/>
              </a:rPr>
              <a:t>ty,</a:t>
            </a:r>
            <a:r>
              <a:rPr lang="en-US" spc="5" dirty="0">
                <a:ea typeface="Times New Roman" panose="02020603050405020304" pitchFamily="18" charset="0"/>
              </a:rPr>
              <a:t> </a:t>
            </a:r>
            <a:r>
              <a:rPr lang="en-US" dirty="0">
                <a:ea typeface="Times New Roman" panose="02020603050405020304" pitchFamily="18" charset="0"/>
              </a:rPr>
              <a:t>or </a:t>
            </a:r>
            <a:r>
              <a:rPr lang="en-US" spc="5" dirty="0">
                <a:ea typeface="Times New Roman" panose="02020603050405020304" pitchFamily="18" charset="0"/>
              </a:rPr>
              <a:t>w</a:t>
            </a:r>
            <a:r>
              <a:rPr lang="en-US" spc="-5" dirty="0">
                <a:ea typeface="Times New Roman" panose="02020603050405020304" pitchFamily="18" charset="0"/>
              </a:rPr>
              <a:t>e</a:t>
            </a:r>
            <a:r>
              <a:rPr lang="en-US" dirty="0">
                <a:ea typeface="Times New Roman" panose="02020603050405020304" pitchFamily="18" charset="0"/>
              </a:rPr>
              <a:t>l</a:t>
            </a:r>
            <a:r>
              <a:rPr lang="en-US" spc="5" dirty="0">
                <a:ea typeface="Times New Roman" panose="02020603050405020304" pitchFamily="18" charset="0"/>
              </a:rPr>
              <a:t>l</a:t>
            </a:r>
            <a:r>
              <a:rPr lang="en-US" spc="-5" dirty="0">
                <a:ea typeface="Times New Roman" panose="02020603050405020304" pitchFamily="18" charset="0"/>
              </a:rPr>
              <a:t>-</a:t>
            </a:r>
            <a:r>
              <a:rPr lang="en-US" dirty="0">
                <a:ea typeface="Times New Roman" panose="02020603050405020304" pitchFamily="18" charset="0"/>
              </a:rPr>
              <a:t>b</a:t>
            </a:r>
            <a:r>
              <a:rPr lang="en-US" spc="-5" dirty="0">
                <a:ea typeface="Times New Roman" panose="02020603050405020304" pitchFamily="18" charset="0"/>
              </a:rPr>
              <a:t>e</a:t>
            </a:r>
            <a:r>
              <a:rPr lang="en-US" dirty="0">
                <a:ea typeface="Times New Roman" panose="02020603050405020304" pitchFamily="18" charset="0"/>
              </a:rPr>
              <a:t>ing </a:t>
            </a:r>
            <a:r>
              <a:rPr lang="en-US" spc="15" dirty="0">
                <a:ea typeface="Times New Roman" panose="02020603050405020304" pitchFamily="18" charset="0"/>
              </a:rPr>
              <a:t>o</a:t>
            </a:r>
            <a:r>
              <a:rPr lang="en-US" dirty="0">
                <a:ea typeface="Times New Roman" panose="02020603050405020304" pitchFamily="18" charset="0"/>
              </a:rPr>
              <a:t>f a memb</a:t>
            </a:r>
            <a:r>
              <a:rPr lang="en-US" spc="-5" dirty="0">
                <a:ea typeface="Times New Roman" panose="02020603050405020304" pitchFamily="18" charset="0"/>
              </a:rPr>
              <a:t>e</a:t>
            </a:r>
            <a:r>
              <a:rPr lang="en-US" dirty="0">
                <a:ea typeface="Times New Roman" panose="02020603050405020304" pitchFamily="18" charset="0"/>
              </a:rPr>
              <a:t>r. </a:t>
            </a:r>
          </a:p>
          <a:p>
            <a:r>
              <a:rPr lang="en-US" dirty="0">
                <a:ea typeface="Times New Roman" panose="02020603050405020304" pitchFamily="18" charset="0"/>
              </a:rPr>
              <a:t>Criti</a:t>
            </a:r>
            <a:r>
              <a:rPr lang="en-US" spc="-5" dirty="0">
                <a:ea typeface="Times New Roman" panose="02020603050405020304" pitchFamily="18" charset="0"/>
              </a:rPr>
              <a:t>ca</a:t>
            </a:r>
            <a:r>
              <a:rPr lang="en-US" dirty="0">
                <a:ea typeface="Times New Roman" panose="02020603050405020304" pitchFamily="18" charset="0"/>
              </a:rPr>
              <a:t>l</a:t>
            </a:r>
            <a:r>
              <a:rPr lang="en-US" spc="15" dirty="0">
                <a:ea typeface="Times New Roman" panose="02020603050405020304" pitchFamily="18" charset="0"/>
              </a:rPr>
              <a:t> </a:t>
            </a:r>
            <a:r>
              <a:rPr lang="en-US" spc="-15" dirty="0">
                <a:ea typeface="Times New Roman" panose="02020603050405020304" pitchFamily="18" charset="0"/>
              </a:rPr>
              <a:t>I</a:t>
            </a:r>
            <a:r>
              <a:rPr lang="en-US" dirty="0">
                <a:ea typeface="Times New Roman" panose="02020603050405020304" pitchFamily="18" charset="0"/>
              </a:rPr>
              <a:t>n</a:t>
            </a:r>
            <a:r>
              <a:rPr lang="en-US" spc="-5" dirty="0">
                <a:ea typeface="Times New Roman" panose="02020603050405020304" pitchFamily="18" charset="0"/>
              </a:rPr>
              <a:t>c</a:t>
            </a:r>
            <a:r>
              <a:rPr lang="en-US" dirty="0">
                <a:ea typeface="Times New Roman" panose="02020603050405020304" pitchFamily="18" charset="0"/>
              </a:rPr>
              <a:t>ide</a:t>
            </a:r>
            <a:r>
              <a:rPr lang="en-US" spc="10" dirty="0">
                <a:ea typeface="Times New Roman" panose="02020603050405020304" pitchFamily="18" charset="0"/>
              </a:rPr>
              <a:t>n</a:t>
            </a:r>
            <a:r>
              <a:rPr lang="en-US" dirty="0">
                <a:ea typeface="Times New Roman" panose="02020603050405020304" pitchFamily="18" charset="0"/>
              </a:rPr>
              <a:t>ts </a:t>
            </a:r>
            <a:r>
              <a:rPr lang="en-US" spc="5" dirty="0">
                <a:ea typeface="Times New Roman" panose="02020603050405020304" pitchFamily="18" charset="0"/>
              </a:rPr>
              <a:t>i</a:t>
            </a:r>
            <a:r>
              <a:rPr lang="en-US" dirty="0">
                <a:ea typeface="Times New Roman" panose="02020603050405020304" pitchFamily="18" charset="0"/>
              </a:rPr>
              <a:t>n</a:t>
            </a:r>
            <a:r>
              <a:rPr lang="en-US" spc="-5" dirty="0">
                <a:ea typeface="Times New Roman" panose="02020603050405020304" pitchFamily="18" charset="0"/>
              </a:rPr>
              <a:t>c</a:t>
            </a:r>
            <a:r>
              <a:rPr lang="en-US" dirty="0">
                <a:ea typeface="Times New Roman" panose="02020603050405020304" pitchFamily="18" charset="0"/>
              </a:rPr>
              <a:t>lude but </a:t>
            </a:r>
            <a:r>
              <a:rPr lang="en-US" spc="-5" dirty="0">
                <a:ea typeface="Times New Roman" panose="02020603050405020304" pitchFamily="18" charset="0"/>
              </a:rPr>
              <a:t>a</a:t>
            </a:r>
            <a:r>
              <a:rPr lang="en-US" dirty="0">
                <a:ea typeface="Times New Roman" panose="02020603050405020304" pitchFamily="18" charset="0"/>
              </a:rPr>
              <a:t>re</a:t>
            </a:r>
            <a:r>
              <a:rPr lang="en-US" spc="-10" dirty="0">
                <a:ea typeface="Times New Roman" panose="02020603050405020304" pitchFamily="18" charset="0"/>
              </a:rPr>
              <a:t> </a:t>
            </a:r>
            <a:r>
              <a:rPr lang="en-US" dirty="0">
                <a:ea typeface="Times New Roman" panose="02020603050405020304" pitchFamily="18" charset="0"/>
              </a:rPr>
              <a:t>not </a:t>
            </a:r>
            <a:r>
              <a:rPr lang="en-US" spc="5" dirty="0">
                <a:ea typeface="Times New Roman" panose="02020603050405020304" pitchFamily="18" charset="0"/>
              </a:rPr>
              <a:t>l</a:t>
            </a:r>
            <a:r>
              <a:rPr lang="en-US" dirty="0">
                <a:ea typeface="Times New Roman" panose="02020603050405020304" pitchFamily="18" charset="0"/>
              </a:rPr>
              <a:t>i</a:t>
            </a:r>
            <a:r>
              <a:rPr lang="en-US" spc="5" dirty="0">
                <a:ea typeface="Times New Roman" panose="02020603050405020304" pitchFamily="18" charset="0"/>
              </a:rPr>
              <a:t>m</a:t>
            </a:r>
            <a:r>
              <a:rPr lang="en-US" dirty="0">
                <a:ea typeface="Times New Roman" panose="02020603050405020304" pitchFamily="18" charset="0"/>
              </a:rPr>
              <a:t>i</a:t>
            </a:r>
            <a:r>
              <a:rPr lang="en-US" spc="5" dirty="0">
                <a:ea typeface="Times New Roman" panose="02020603050405020304" pitchFamily="18" charset="0"/>
              </a:rPr>
              <a:t>t</a:t>
            </a:r>
            <a:r>
              <a:rPr lang="en-US" spc="-5" dirty="0">
                <a:ea typeface="Times New Roman" panose="02020603050405020304" pitchFamily="18" charset="0"/>
              </a:rPr>
              <a:t>e</a:t>
            </a:r>
            <a:r>
              <a:rPr lang="en-US" dirty="0">
                <a:ea typeface="Times New Roman" panose="02020603050405020304" pitchFamily="18" charset="0"/>
              </a:rPr>
              <a:t>d to:</a:t>
            </a:r>
            <a:r>
              <a:rPr lang="en-US" spc="20" dirty="0">
                <a:ea typeface="Times New Roman" panose="02020603050405020304" pitchFamily="18" charset="0"/>
              </a:rPr>
              <a:t> a</a:t>
            </a:r>
            <a:r>
              <a:rPr lang="en-US" dirty="0">
                <a:ea typeface="Times New Roman" panose="02020603050405020304" pitchFamily="18" charset="0"/>
              </a:rPr>
              <a:t>bus</a:t>
            </a:r>
            <a:r>
              <a:rPr lang="en-US" spc="-5" dirty="0">
                <a:ea typeface="Times New Roman" panose="02020603050405020304" pitchFamily="18" charset="0"/>
              </a:rPr>
              <a:t>e</a:t>
            </a:r>
            <a:r>
              <a:rPr lang="en-US" dirty="0">
                <a:ea typeface="Times New Roman" panose="02020603050405020304" pitchFamily="18" charset="0"/>
              </a:rPr>
              <a:t>, n</a:t>
            </a:r>
            <a:r>
              <a:rPr lang="en-US" spc="-5" dirty="0">
                <a:ea typeface="Times New Roman" panose="02020603050405020304" pitchFamily="18" charset="0"/>
              </a:rPr>
              <a:t>e</a:t>
            </a:r>
            <a:r>
              <a:rPr lang="en-US" dirty="0">
                <a:ea typeface="Times New Roman" panose="02020603050405020304" pitchFamily="18" charset="0"/>
              </a:rPr>
              <a:t>gle</a:t>
            </a:r>
            <a:r>
              <a:rPr lang="en-US" spc="-5" dirty="0">
                <a:ea typeface="Times New Roman" panose="02020603050405020304" pitchFamily="18" charset="0"/>
              </a:rPr>
              <a:t>c</a:t>
            </a:r>
            <a:r>
              <a:rPr lang="en-US" dirty="0">
                <a:ea typeface="Times New Roman" panose="02020603050405020304" pitchFamily="18" charset="0"/>
              </a:rPr>
              <a:t>t,</a:t>
            </a:r>
            <a:r>
              <a:rPr lang="en-US" spc="10" dirty="0">
                <a:ea typeface="Times New Roman" panose="02020603050405020304" pitchFamily="18" charset="0"/>
              </a:rPr>
              <a:t> e</a:t>
            </a:r>
            <a:r>
              <a:rPr lang="en-US" dirty="0">
                <a:ea typeface="Times New Roman" panose="02020603050405020304" pitchFamily="18" charset="0"/>
              </a:rPr>
              <a:t>xploitatio</a:t>
            </a:r>
            <a:r>
              <a:rPr lang="en-US" spc="5" dirty="0">
                <a:ea typeface="Times New Roman" panose="02020603050405020304" pitchFamily="18" charset="0"/>
              </a:rPr>
              <a:t>n</a:t>
            </a:r>
            <a:r>
              <a:rPr lang="en-US" dirty="0">
                <a:ea typeface="Times New Roman" panose="02020603050405020304" pitchFamily="18" charset="0"/>
              </a:rPr>
              <a:t>, death, severely adverse medical outcomes, homicide, attempted homicide, arson, kidnapping, or any event likely to attract media coverage</a:t>
            </a:r>
          </a:p>
          <a:p>
            <a:r>
              <a:rPr lang="en-US" dirty="0">
                <a:ea typeface="Times New Roman" panose="02020603050405020304" pitchFamily="18" charset="0"/>
              </a:rPr>
              <a:t>MCOs are required to report critical incidents within one business day of becoming aware of the incident </a:t>
            </a:r>
          </a:p>
          <a:p>
            <a:r>
              <a:rPr lang="en-US" dirty="0"/>
              <a:t>When a Critical Incident occurs, use the HCA </a:t>
            </a:r>
            <a:r>
              <a:rPr lang="en-US" dirty="0">
                <a:hlinkClick r:id="rId4"/>
              </a:rPr>
              <a:t>form</a:t>
            </a:r>
            <a:r>
              <a:rPr lang="en-US" dirty="0"/>
              <a:t> and follow instructions on the form</a:t>
            </a:r>
          </a:p>
          <a:p>
            <a:r>
              <a:rPr lang="en-US" dirty="0"/>
              <a:t>If a Community Care Hub is aware of a critical incident, per the agreed upon Statement of Work, they will report it to the MCO consistent with both MCO and CCH policies</a:t>
            </a:r>
          </a:p>
        </p:txBody>
      </p:sp>
    </p:spTree>
    <p:extLst>
      <p:ext uri="{BB962C8B-B14F-4D97-AF65-F5344CB8AC3E}">
        <p14:creationId xmlns:p14="http://schemas.microsoft.com/office/powerpoint/2010/main" val="233579597"/>
      </p:ext>
    </p:extLst>
  </p:cSld>
  <p:clrMapOvr>
    <a:masterClrMapping/>
  </p:clrMapOvr>
  <p:extLst>
    <p:ext uri="{6950BFC3-D8DA-4A85-94F7-54DA5524770B}">
      <p188:commentRel xmlns:p188="http://schemas.microsoft.com/office/powerpoint/2018/8/main" r:id="rId3"/>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2B10-3D49-64FC-64B8-89071248EF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799556-08C5-2463-D313-E0C701290E55}"/>
              </a:ext>
            </a:extLst>
          </p:cNvPr>
          <p:cNvSpPr>
            <a:spLocks noGrp="1"/>
          </p:cNvSpPr>
          <p:nvPr>
            <p:ph type="title"/>
          </p:nvPr>
        </p:nvSpPr>
        <p:spPr/>
        <p:txBody>
          <a:bodyPr/>
          <a:lstStyle/>
          <a:p>
            <a:r>
              <a:rPr lang="en-US" dirty="0"/>
              <a:t>UHC Contacts</a:t>
            </a:r>
          </a:p>
        </p:txBody>
      </p:sp>
      <p:sp>
        <p:nvSpPr>
          <p:cNvPr id="3" name="Content Placeholder 2">
            <a:extLst>
              <a:ext uri="{FF2B5EF4-FFF2-40B4-BE49-F238E27FC236}">
                <a16:creationId xmlns:a16="http://schemas.microsoft.com/office/drawing/2014/main" id="{1615935C-62D5-885A-E66C-0460378F5476}"/>
              </a:ext>
            </a:extLst>
          </p:cNvPr>
          <p:cNvSpPr>
            <a:spLocks noGrp="1"/>
          </p:cNvSpPr>
          <p:nvPr>
            <p:ph idx="1"/>
          </p:nvPr>
        </p:nvSpPr>
        <p:spPr/>
        <p:txBody>
          <a:bodyPr>
            <a:normAutofit/>
          </a:bodyPr>
          <a:lstStyle/>
          <a:p>
            <a:r>
              <a:rPr lang="en-US" sz="2400" dirty="0"/>
              <a:t>Member Services: 1-877-542-8997 TTY 711,</a:t>
            </a:r>
          </a:p>
          <a:p>
            <a:pPr lvl="1"/>
            <a:r>
              <a:rPr lang="en-US" sz="2200" dirty="0"/>
              <a:t> M-F 8am-5pm PST</a:t>
            </a:r>
          </a:p>
          <a:p>
            <a:endParaRPr lang="en-US" sz="2400" dirty="0"/>
          </a:p>
          <a:p>
            <a:r>
              <a:rPr lang="en-US" sz="2400" dirty="0"/>
              <a:t>Medicaid 24-hr nurse line: 1-877-543-3409</a:t>
            </a:r>
          </a:p>
          <a:p>
            <a:endParaRPr lang="en-US" sz="2400" dirty="0"/>
          </a:p>
          <a:p>
            <a:r>
              <a:rPr lang="en-US" sz="2400" dirty="0"/>
              <a:t>Dr. Chat: UHCDoctorChat.com</a:t>
            </a:r>
          </a:p>
          <a:p>
            <a:pPr lvl="1"/>
            <a:r>
              <a:rPr lang="en-US" sz="1800" dirty="0"/>
              <a:t>For members with internet access who are 13 years old or older. Member will need an email address and member ID to register. </a:t>
            </a:r>
          </a:p>
        </p:txBody>
      </p:sp>
      <p:sp>
        <p:nvSpPr>
          <p:cNvPr id="5" name="Slide Number Placeholder 4">
            <a:extLst>
              <a:ext uri="{FF2B5EF4-FFF2-40B4-BE49-F238E27FC236}">
                <a16:creationId xmlns:a16="http://schemas.microsoft.com/office/drawing/2014/main" id="{8E36F0EA-5027-64D3-A8BF-62F720F8B426}"/>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44</a:t>
            </a:fld>
            <a:endParaRPr lang="en-US" dirty="0">
              <a:solidFill>
                <a:prstClr val="black">
                  <a:tint val="75000"/>
                </a:prstClr>
              </a:solidFill>
            </a:endParaRPr>
          </a:p>
        </p:txBody>
      </p:sp>
      <p:pic>
        <p:nvPicPr>
          <p:cNvPr id="4" name="Picture 3">
            <a:extLst>
              <a:ext uri="{FF2B5EF4-FFF2-40B4-BE49-F238E27FC236}">
                <a16:creationId xmlns:a16="http://schemas.microsoft.com/office/drawing/2014/main" id="{EA623C70-F247-629B-895F-500909BB6369}"/>
              </a:ext>
            </a:extLst>
          </p:cNvPr>
          <p:cNvPicPr>
            <a:picLocks noChangeAspect="1"/>
          </p:cNvPicPr>
          <p:nvPr/>
        </p:nvPicPr>
        <p:blipFill>
          <a:blip r:embed="rId3"/>
          <a:stretch>
            <a:fillRect/>
          </a:stretch>
        </p:blipFill>
        <p:spPr>
          <a:xfrm>
            <a:off x="555798" y="5981129"/>
            <a:ext cx="2114666" cy="605408"/>
          </a:xfrm>
          <a:prstGeom prst="rect">
            <a:avLst/>
          </a:prstGeom>
        </p:spPr>
      </p:pic>
    </p:spTree>
    <p:extLst>
      <p:ext uri="{BB962C8B-B14F-4D97-AF65-F5344CB8AC3E}">
        <p14:creationId xmlns:p14="http://schemas.microsoft.com/office/powerpoint/2010/main" val="41997686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A761C-0F57-69B5-EA22-51B0A55B6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8853C-20DB-55FF-064B-E0B48FF64136}"/>
              </a:ext>
            </a:extLst>
          </p:cNvPr>
          <p:cNvSpPr>
            <a:spLocks noGrp="1"/>
          </p:cNvSpPr>
          <p:nvPr>
            <p:ph type="title"/>
          </p:nvPr>
        </p:nvSpPr>
        <p:spPr/>
        <p:txBody>
          <a:bodyPr/>
          <a:lstStyle/>
          <a:p>
            <a:r>
              <a:rPr lang="en-US" dirty="0"/>
              <a:t>UHC Escalations</a:t>
            </a:r>
          </a:p>
        </p:txBody>
      </p:sp>
      <p:sp>
        <p:nvSpPr>
          <p:cNvPr id="3" name="Content Placeholder 2">
            <a:extLst>
              <a:ext uri="{FF2B5EF4-FFF2-40B4-BE49-F238E27FC236}">
                <a16:creationId xmlns:a16="http://schemas.microsoft.com/office/drawing/2014/main" id="{3AC5C38E-A880-5855-3D53-931FB8CFA404}"/>
              </a:ext>
            </a:extLst>
          </p:cNvPr>
          <p:cNvSpPr>
            <a:spLocks noGrp="1"/>
          </p:cNvSpPr>
          <p:nvPr>
            <p:ph idx="1"/>
          </p:nvPr>
        </p:nvSpPr>
        <p:spPr/>
        <p:txBody>
          <a:bodyPr>
            <a:normAutofit/>
          </a:bodyPr>
          <a:lstStyle/>
          <a:p>
            <a:r>
              <a:rPr lang="en-US" sz="2400" dirty="0"/>
              <a:t>For member appeals or grievance please see UHC Member Request Form:</a:t>
            </a:r>
          </a:p>
          <a:p>
            <a:endParaRPr lang="en-US" sz="2400" dirty="0"/>
          </a:p>
          <a:p>
            <a:pPr lvl="1"/>
            <a:r>
              <a:rPr lang="en-US" sz="2200" dirty="0">
                <a:hlinkClick r:id="rId3"/>
              </a:rPr>
              <a:t>UnitedHealthcare member service request form</a:t>
            </a:r>
            <a:endParaRPr lang="en-US" sz="2200" dirty="0"/>
          </a:p>
          <a:p>
            <a:endParaRPr lang="en-US" sz="2400" dirty="0"/>
          </a:p>
        </p:txBody>
      </p:sp>
      <p:sp>
        <p:nvSpPr>
          <p:cNvPr id="5" name="Slide Number Placeholder 4">
            <a:extLst>
              <a:ext uri="{FF2B5EF4-FFF2-40B4-BE49-F238E27FC236}">
                <a16:creationId xmlns:a16="http://schemas.microsoft.com/office/drawing/2014/main" id="{7AB229CD-EA01-0192-A962-012CA70480B2}"/>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45</a:t>
            </a:fld>
            <a:endParaRPr lang="en-US" dirty="0">
              <a:solidFill>
                <a:prstClr val="black">
                  <a:tint val="75000"/>
                </a:prstClr>
              </a:solidFill>
            </a:endParaRPr>
          </a:p>
        </p:txBody>
      </p:sp>
      <p:pic>
        <p:nvPicPr>
          <p:cNvPr id="4" name="Picture 3">
            <a:extLst>
              <a:ext uri="{FF2B5EF4-FFF2-40B4-BE49-F238E27FC236}">
                <a16:creationId xmlns:a16="http://schemas.microsoft.com/office/drawing/2014/main" id="{3E2922AB-F4A9-A22E-8752-B144067FB144}"/>
              </a:ext>
            </a:extLst>
          </p:cNvPr>
          <p:cNvPicPr>
            <a:picLocks noChangeAspect="1"/>
          </p:cNvPicPr>
          <p:nvPr/>
        </p:nvPicPr>
        <p:blipFill>
          <a:blip r:embed="rId4"/>
          <a:stretch>
            <a:fillRect/>
          </a:stretch>
        </p:blipFill>
        <p:spPr>
          <a:xfrm>
            <a:off x="555798" y="5981129"/>
            <a:ext cx="2114666" cy="605408"/>
          </a:xfrm>
          <a:prstGeom prst="rect">
            <a:avLst/>
          </a:prstGeom>
        </p:spPr>
      </p:pic>
    </p:spTree>
    <p:extLst>
      <p:ext uri="{BB962C8B-B14F-4D97-AF65-F5344CB8AC3E}">
        <p14:creationId xmlns:p14="http://schemas.microsoft.com/office/powerpoint/2010/main" val="23437385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55C1F-2562-F387-FA70-51B57908D13E}"/>
              </a:ext>
            </a:extLst>
          </p:cNvPr>
          <p:cNvSpPr>
            <a:spLocks noGrp="1"/>
          </p:cNvSpPr>
          <p:nvPr>
            <p:ph type="title"/>
          </p:nvPr>
        </p:nvSpPr>
        <p:spPr/>
        <p:txBody>
          <a:bodyPr/>
          <a:lstStyle/>
          <a:p>
            <a:r>
              <a:rPr lang="en-US" b="1" dirty="0"/>
              <a:t>  Telehealth resources (virtual care)</a:t>
            </a:r>
            <a:endParaRPr lang="en-US" dirty="0"/>
          </a:p>
        </p:txBody>
      </p:sp>
      <p:sp>
        <p:nvSpPr>
          <p:cNvPr id="3" name="Content Placeholder 2">
            <a:extLst>
              <a:ext uri="{FF2B5EF4-FFF2-40B4-BE49-F238E27FC236}">
                <a16:creationId xmlns:a16="http://schemas.microsoft.com/office/drawing/2014/main" id="{2834AF96-31E7-2144-0C62-262AA2DCDBC4}"/>
              </a:ext>
            </a:extLst>
          </p:cNvPr>
          <p:cNvSpPr>
            <a:spLocks noGrp="1"/>
          </p:cNvSpPr>
          <p:nvPr>
            <p:ph idx="1"/>
          </p:nvPr>
        </p:nvSpPr>
        <p:spPr>
          <a:xfrm>
            <a:off x="677334" y="1721225"/>
            <a:ext cx="8596668" cy="4320138"/>
          </a:xfrm>
        </p:spPr>
        <p:txBody>
          <a:bodyPr>
            <a:normAutofit fontScale="62500" lnSpcReduction="20000"/>
          </a:bodyPr>
          <a:lstStyle/>
          <a:p>
            <a:pPr lvl="0" fontAlgn="base"/>
            <a:r>
              <a:rPr lang="en-US" b="1" dirty="0"/>
              <a:t>Telehealth through contracted providers. </a:t>
            </a:r>
          </a:p>
          <a:p>
            <a:pPr lvl="0" fontAlgn="base"/>
            <a:r>
              <a:rPr lang="en-US" b="1" dirty="0" err="1"/>
              <a:t>BoulderCare</a:t>
            </a:r>
            <a:r>
              <a:rPr lang="en-US" b="1" dirty="0"/>
              <a:t>: Telehealth solution for members looking for addiction treatment. </a:t>
            </a:r>
            <a:r>
              <a:rPr lang="en-US" b="1" dirty="0">
                <a:hlinkClick r:id="rId2"/>
              </a:rPr>
              <a:t>Learn more</a:t>
            </a:r>
            <a:endParaRPr lang="en-US" b="1" dirty="0"/>
          </a:p>
          <a:p>
            <a:pPr lvl="0" fontAlgn="base"/>
            <a:r>
              <a:rPr lang="en-US" b="1" dirty="0"/>
              <a:t>Bright Heart Health: 24/7 substance use disorder phone line. For more information, call 1-800-892-2695 or visit </a:t>
            </a:r>
            <a:r>
              <a:rPr lang="en-US" b="1" dirty="0">
                <a:hlinkClick r:id="rId3"/>
              </a:rPr>
              <a:t>brighthearthealth.com</a:t>
            </a:r>
            <a:endParaRPr lang="en-US" b="1" dirty="0"/>
          </a:p>
          <a:p>
            <a:pPr lvl="0" fontAlgn="base"/>
            <a:r>
              <a:rPr lang="en-US" b="1" dirty="0"/>
              <a:t>Charlie Health: Personalized intensive outpatient program for youth. For more information, call 1-866-508-7084 or visit </a:t>
            </a:r>
            <a:r>
              <a:rPr lang="en-US" b="1" dirty="0">
                <a:hlinkClick r:id="rId4"/>
              </a:rPr>
              <a:t>charliehealth.com</a:t>
            </a:r>
            <a:endParaRPr lang="en-US" b="1" dirty="0"/>
          </a:p>
          <a:p>
            <a:pPr lvl="0" fontAlgn="base"/>
            <a:r>
              <a:rPr lang="en-US" b="1" dirty="0"/>
              <a:t>Eleanor Health: Help coordinating physical health through care managers  and services for long-term mental health needs. For more information,  visit </a:t>
            </a:r>
            <a:r>
              <a:rPr lang="en-US" b="1" dirty="0">
                <a:hlinkClick r:id="rId5"/>
              </a:rPr>
              <a:t>eleanorhealth.com</a:t>
            </a:r>
            <a:endParaRPr lang="en-US" b="1" dirty="0"/>
          </a:p>
          <a:p>
            <a:pPr lvl="0" fontAlgn="base"/>
            <a:r>
              <a:rPr lang="en-US" b="1" dirty="0"/>
              <a:t>UHC Doctor Chat: Find more information by downloading the UHC Doctor Chat app at Google Play or the App Store or visiting </a:t>
            </a:r>
            <a:r>
              <a:rPr lang="en-US" b="1" dirty="0">
                <a:hlinkClick r:id="rId6"/>
              </a:rPr>
              <a:t>UHCDoctorChat.com</a:t>
            </a:r>
            <a:endParaRPr lang="en-US" b="1" dirty="0"/>
          </a:p>
          <a:p>
            <a:pPr lvl="1" fontAlgn="base"/>
            <a:r>
              <a:rPr lang="en-US" b="1" dirty="0"/>
              <a:t>On-demand, ongoing access to a real doctor. Anywhere, anytime, at no cost to you.</a:t>
            </a:r>
          </a:p>
          <a:p>
            <a:pPr lvl="1" fontAlgn="base"/>
            <a:r>
              <a:rPr lang="en-US" b="1" dirty="0"/>
              <a:t>Get answers, treatment and prescriptions.</a:t>
            </a:r>
          </a:p>
          <a:p>
            <a:r>
              <a:rPr lang="en-US" b="1" dirty="0"/>
              <a:t>Complete a well-child visit. </a:t>
            </a:r>
            <a:endParaRPr lang="en-US" dirty="0"/>
          </a:p>
        </p:txBody>
      </p:sp>
      <p:sp>
        <p:nvSpPr>
          <p:cNvPr id="5" name="Slide Number Placeholder 4">
            <a:extLst>
              <a:ext uri="{FF2B5EF4-FFF2-40B4-BE49-F238E27FC236}">
                <a16:creationId xmlns:a16="http://schemas.microsoft.com/office/drawing/2014/main" id="{26159503-1C29-8E6D-2918-8A782871D144}"/>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46</a:t>
            </a:fld>
            <a:endParaRPr lang="en-US" dirty="0">
              <a:solidFill>
                <a:prstClr val="black">
                  <a:tint val="75000"/>
                </a:prstClr>
              </a:solidFill>
            </a:endParaRPr>
          </a:p>
        </p:txBody>
      </p:sp>
      <p:grpSp>
        <p:nvGrpSpPr>
          <p:cNvPr id="20" name="Group 19">
            <a:extLst>
              <a:ext uri="{FF2B5EF4-FFF2-40B4-BE49-F238E27FC236}">
                <a16:creationId xmlns:a16="http://schemas.microsoft.com/office/drawing/2014/main" id="{76DF5CE7-AA29-0B8E-D2CF-43CD9548D102}"/>
              </a:ext>
            </a:extLst>
          </p:cNvPr>
          <p:cNvGrpSpPr/>
          <p:nvPr/>
        </p:nvGrpSpPr>
        <p:grpSpPr>
          <a:xfrm>
            <a:off x="553122" y="693869"/>
            <a:ext cx="457200" cy="457200"/>
            <a:chOff x="0" y="0"/>
            <a:chExt cx="457200" cy="457200"/>
          </a:xfrm>
        </p:grpSpPr>
        <p:sp>
          <p:nvSpPr>
            <p:cNvPr id="21" name="Shape 387">
              <a:extLst>
                <a:ext uri="{FF2B5EF4-FFF2-40B4-BE49-F238E27FC236}">
                  <a16:creationId xmlns:a16="http://schemas.microsoft.com/office/drawing/2014/main" id="{9249CD5A-1971-86D6-31E9-9E56CC0A8602}"/>
                </a:ext>
              </a:extLst>
            </p:cNvPr>
            <p:cNvSpPr/>
            <p:nvPr/>
          </p:nvSpPr>
          <p:spPr>
            <a:xfrm>
              <a:off x="0" y="0"/>
              <a:ext cx="457200" cy="457200"/>
            </a:xfrm>
            <a:custGeom>
              <a:avLst/>
              <a:gdLst/>
              <a:ahLst/>
              <a:cxnLst/>
              <a:rect l="0" t="0" r="0" b="0"/>
              <a:pathLst>
                <a:path w="457200" h="457200">
                  <a:moveTo>
                    <a:pt x="228600" y="0"/>
                  </a:moveTo>
                  <a:cubicBezTo>
                    <a:pt x="354851" y="0"/>
                    <a:pt x="457200" y="102349"/>
                    <a:pt x="457200" y="228600"/>
                  </a:cubicBezTo>
                  <a:cubicBezTo>
                    <a:pt x="457200" y="354851"/>
                    <a:pt x="354851" y="457200"/>
                    <a:pt x="228600" y="457200"/>
                  </a:cubicBezTo>
                  <a:cubicBezTo>
                    <a:pt x="102349" y="457200"/>
                    <a:pt x="0" y="354851"/>
                    <a:pt x="0" y="228600"/>
                  </a:cubicBezTo>
                  <a:cubicBezTo>
                    <a:pt x="0" y="102349"/>
                    <a:pt x="102349" y="0"/>
                    <a:pt x="228600" y="0"/>
                  </a:cubicBezTo>
                  <a:close/>
                </a:path>
              </a:pathLst>
            </a:custGeom>
            <a:ln w="0" cap="flat">
              <a:miter lim="127000"/>
            </a:ln>
          </p:spPr>
          <p:style>
            <a:lnRef idx="0">
              <a:srgbClr val="000000">
                <a:alpha val="0"/>
              </a:srgbClr>
            </a:lnRef>
            <a:fillRef idx="1">
              <a:srgbClr val="002577"/>
            </a:fillRef>
            <a:effectRef idx="0">
              <a:scrgbClr r="0" g="0" b="0"/>
            </a:effectRef>
            <a:fontRef idx="none"/>
          </p:style>
          <p:txBody>
            <a:bodyPr/>
            <a:lstStyle/>
            <a:p>
              <a:endParaRPr lang="en-US"/>
            </a:p>
          </p:txBody>
        </p:sp>
        <p:sp>
          <p:nvSpPr>
            <p:cNvPr id="22" name="Shape 388">
              <a:extLst>
                <a:ext uri="{FF2B5EF4-FFF2-40B4-BE49-F238E27FC236}">
                  <a16:creationId xmlns:a16="http://schemas.microsoft.com/office/drawing/2014/main" id="{3B6CE7F0-0C50-AF54-F956-F6404643D9B0}"/>
                </a:ext>
              </a:extLst>
            </p:cNvPr>
            <p:cNvSpPr/>
            <p:nvPr/>
          </p:nvSpPr>
          <p:spPr>
            <a:xfrm>
              <a:off x="142872" y="76193"/>
              <a:ext cx="85388" cy="304800"/>
            </a:xfrm>
            <a:custGeom>
              <a:avLst/>
              <a:gdLst/>
              <a:ahLst/>
              <a:cxnLst/>
              <a:rect l="0" t="0" r="0" b="0"/>
              <a:pathLst>
                <a:path w="85388" h="304800">
                  <a:moveTo>
                    <a:pt x="19050" y="0"/>
                  </a:moveTo>
                  <a:lnTo>
                    <a:pt x="85388" y="0"/>
                  </a:lnTo>
                  <a:lnTo>
                    <a:pt x="85388" y="266687"/>
                  </a:lnTo>
                  <a:lnTo>
                    <a:pt x="70675" y="266687"/>
                  </a:lnTo>
                  <a:cubicBezTo>
                    <a:pt x="65418" y="266687"/>
                    <a:pt x="61163" y="270942"/>
                    <a:pt x="61163" y="276200"/>
                  </a:cubicBezTo>
                  <a:cubicBezTo>
                    <a:pt x="61163" y="281457"/>
                    <a:pt x="65418" y="285725"/>
                    <a:pt x="70675" y="285725"/>
                  </a:cubicBezTo>
                  <a:lnTo>
                    <a:pt x="85388" y="285725"/>
                  </a:lnTo>
                  <a:lnTo>
                    <a:pt x="85388" y="304800"/>
                  </a:lnTo>
                  <a:lnTo>
                    <a:pt x="19050" y="304800"/>
                  </a:lnTo>
                  <a:cubicBezTo>
                    <a:pt x="8534" y="304800"/>
                    <a:pt x="0" y="296278"/>
                    <a:pt x="0" y="285750"/>
                  </a:cubicBezTo>
                  <a:lnTo>
                    <a:pt x="0" y="19050"/>
                  </a:lnTo>
                  <a:cubicBezTo>
                    <a:pt x="0" y="8534"/>
                    <a:pt x="8534" y="0"/>
                    <a:pt x="19050" y="0"/>
                  </a:cubicBez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23" name="Shape 389">
              <a:extLst>
                <a:ext uri="{FF2B5EF4-FFF2-40B4-BE49-F238E27FC236}">
                  <a16:creationId xmlns:a16="http://schemas.microsoft.com/office/drawing/2014/main" id="{24206224-0C39-D947-35F9-018BABA45407}"/>
                </a:ext>
              </a:extLst>
            </p:cNvPr>
            <p:cNvSpPr/>
            <p:nvPr/>
          </p:nvSpPr>
          <p:spPr>
            <a:xfrm>
              <a:off x="228261" y="76193"/>
              <a:ext cx="86062" cy="304800"/>
            </a:xfrm>
            <a:custGeom>
              <a:avLst/>
              <a:gdLst/>
              <a:ahLst/>
              <a:cxnLst/>
              <a:rect l="0" t="0" r="0" b="0"/>
              <a:pathLst>
                <a:path w="86062" h="304800">
                  <a:moveTo>
                    <a:pt x="0" y="0"/>
                  </a:moveTo>
                  <a:lnTo>
                    <a:pt x="67012" y="0"/>
                  </a:lnTo>
                  <a:cubicBezTo>
                    <a:pt x="77540" y="0"/>
                    <a:pt x="86062" y="8534"/>
                    <a:pt x="86062" y="19050"/>
                  </a:cubicBezTo>
                  <a:lnTo>
                    <a:pt x="86062" y="285750"/>
                  </a:lnTo>
                  <a:cubicBezTo>
                    <a:pt x="86062" y="296278"/>
                    <a:pt x="77540" y="304800"/>
                    <a:pt x="67012" y="304800"/>
                  </a:cubicBezTo>
                  <a:lnTo>
                    <a:pt x="0" y="304800"/>
                  </a:lnTo>
                  <a:lnTo>
                    <a:pt x="0" y="285725"/>
                  </a:lnTo>
                  <a:lnTo>
                    <a:pt x="14700" y="285725"/>
                  </a:lnTo>
                  <a:cubicBezTo>
                    <a:pt x="19958" y="285725"/>
                    <a:pt x="24225" y="281457"/>
                    <a:pt x="24225" y="276200"/>
                  </a:cubicBezTo>
                  <a:cubicBezTo>
                    <a:pt x="24225" y="270942"/>
                    <a:pt x="19958" y="266687"/>
                    <a:pt x="14700" y="266687"/>
                  </a:cubicBezTo>
                  <a:lnTo>
                    <a:pt x="0" y="266687"/>
                  </a:lnTo>
                  <a:lnTo>
                    <a:pt x="0" y="0"/>
                  </a:ln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24" name="Shape 390">
              <a:extLst>
                <a:ext uri="{FF2B5EF4-FFF2-40B4-BE49-F238E27FC236}">
                  <a16:creationId xmlns:a16="http://schemas.microsoft.com/office/drawing/2014/main" id="{6636E7FA-313E-3530-4498-43F42CCF1790}"/>
                </a:ext>
              </a:extLst>
            </p:cNvPr>
            <p:cNvSpPr/>
            <p:nvPr/>
          </p:nvSpPr>
          <p:spPr>
            <a:xfrm>
              <a:off x="161925" y="104775"/>
              <a:ext cx="133350" cy="195606"/>
            </a:xfrm>
            <a:custGeom>
              <a:avLst/>
              <a:gdLst/>
              <a:ahLst/>
              <a:cxnLst/>
              <a:rect l="0" t="0" r="0" b="0"/>
              <a:pathLst>
                <a:path w="133350" h="195606">
                  <a:moveTo>
                    <a:pt x="0" y="0"/>
                  </a:moveTo>
                  <a:lnTo>
                    <a:pt x="133350" y="0"/>
                  </a:lnTo>
                  <a:lnTo>
                    <a:pt x="133350" y="133693"/>
                  </a:lnTo>
                  <a:lnTo>
                    <a:pt x="0" y="195606"/>
                  </a:lnTo>
                  <a:lnTo>
                    <a:pt x="0" y="0"/>
                  </a:lnTo>
                  <a:close/>
                </a:path>
              </a:pathLst>
            </a:custGeom>
            <a:ln w="0" cap="flat">
              <a:miter lim="127000"/>
            </a:ln>
          </p:spPr>
          <p:style>
            <a:lnRef idx="0">
              <a:srgbClr val="000000">
                <a:alpha val="0"/>
              </a:srgbClr>
            </a:lnRef>
            <a:fillRef idx="1">
              <a:srgbClr val="00BDD4"/>
            </a:fillRef>
            <a:effectRef idx="0">
              <a:scrgbClr r="0" g="0" b="0"/>
            </a:effectRef>
            <a:fontRef idx="none"/>
          </p:style>
          <p:txBody>
            <a:bodyPr/>
            <a:lstStyle/>
            <a:p>
              <a:endParaRPr lang="en-US" dirty="0"/>
            </a:p>
          </p:txBody>
        </p:sp>
      </p:grpSp>
      <p:pic>
        <p:nvPicPr>
          <p:cNvPr id="6" name="Picture 5">
            <a:extLst>
              <a:ext uri="{FF2B5EF4-FFF2-40B4-BE49-F238E27FC236}">
                <a16:creationId xmlns:a16="http://schemas.microsoft.com/office/drawing/2014/main" id="{19C0E0E8-C847-A308-5DFF-47C8BF397BC5}"/>
              </a:ext>
            </a:extLst>
          </p:cNvPr>
          <p:cNvPicPr>
            <a:picLocks noChangeAspect="1"/>
          </p:cNvPicPr>
          <p:nvPr/>
        </p:nvPicPr>
        <p:blipFill>
          <a:blip r:embed="rId7"/>
          <a:stretch>
            <a:fillRect/>
          </a:stretch>
        </p:blipFill>
        <p:spPr>
          <a:xfrm>
            <a:off x="553122" y="6041362"/>
            <a:ext cx="2362200" cy="676275"/>
          </a:xfrm>
          <a:prstGeom prst="rect">
            <a:avLst/>
          </a:prstGeom>
        </p:spPr>
      </p:pic>
    </p:spTree>
    <p:extLst>
      <p:ext uri="{BB962C8B-B14F-4D97-AF65-F5344CB8AC3E}">
        <p14:creationId xmlns:p14="http://schemas.microsoft.com/office/powerpoint/2010/main" val="1667514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93B2B-CB9E-4267-001C-6180A81360BE}"/>
              </a:ext>
            </a:extLst>
          </p:cNvPr>
          <p:cNvSpPr>
            <a:spLocks noGrp="1"/>
          </p:cNvSpPr>
          <p:nvPr>
            <p:ph type="title"/>
          </p:nvPr>
        </p:nvSpPr>
        <p:spPr>
          <a:xfrm>
            <a:off x="677334" y="609600"/>
            <a:ext cx="8596668" cy="865201"/>
          </a:xfrm>
        </p:spPr>
        <p:txBody>
          <a:bodyPr/>
          <a:lstStyle/>
          <a:p>
            <a:r>
              <a:rPr lang="en-US" b="1" dirty="0"/>
              <a:t>   Additional services</a:t>
            </a:r>
            <a:endParaRPr lang="en-US" dirty="0"/>
          </a:p>
        </p:txBody>
      </p:sp>
      <p:sp>
        <p:nvSpPr>
          <p:cNvPr id="3" name="Content Placeholder 2">
            <a:extLst>
              <a:ext uri="{FF2B5EF4-FFF2-40B4-BE49-F238E27FC236}">
                <a16:creationId xmlns:a16="http://schemas.microsoft.com/office/drawing/2014/main" id="{597499BF-CC17-AC68-0589-0C175620926F}"/>
              </a:ext>
            </a:extLst>
          </p:cNvPr>
          <p:cNvSpPr>
            <a:spLocks noGrp="1"/>
          </p:cNvSpPr>
          <p:nvPr>
            <p:ph idx="1"/>
          </p:nvPr>
        </p:nvSpPr>
        <p:spPr>
          <a:xfrm>
            <a:off x="677334" y="1731977"/>
            <a:ext cx="8596668" cy="4309386"/>
          </a:xfrm>
        </p:spPr>
        <p:txBody>
          <a:bodyPr>
            <a:normAutofit fontScale="92500" lnSpcReduction="10000"/>
          </a:bodyPr>
          <a:lstStyle/>
          <a:p>
            <a:r>
              <a:rPr lang="en-US" b="1" dirty="0"/>
              <a:t>Transition support for jail/detention</a:t>
            </a:r>
          </a:p>
          <a:p>
            <a:pPr lvl="1"/>
            <a:r>
              <a:rPr lang="en-US" b="1" dirty="0"/>
              <a:t>Members may receive duffel bags containing essentials upon leaving an incarcerated setting in addition to care coordination continued services.</a:t>
            </a:r>
          </a:p>
          <a:p>
            <a:r>
              <a:rPr lang="en-US" b="1" dirty="0"/>
              <a:t>Fitness/healthy lifestyles </a:t>
            </a:r>
          </a:p>
          <a:p>
            <a:pPr lvl="1" fontAlgn="base"/>
            <a:r>
              <a:rPr lang="en-US" b="1" dirty="0"/>
              <a:t>Members can receive help through community health workers, Member Services, case managers, and on-staff Registered Nurses RNs) in addition to use of the </a:t>
            </a:r>
            <a:r>
              <a:rPr lang="en-US" b="1" dirty="0" err="1"/>
              <a:t>Findhelp</a:t>
            </a:r>
            <a:r>
              <a:rPr lang="en-US" b="1" dirty="0"/>
              <a:t> tool.</a:t>
            </a:r>
          </a:p>
          <a:p>
            <a:pPr lvl="1"/>
            <a:r>
              <a:rPr lang="en-US" b="1" dirty="0"/>
              <a:t>Dedicated subject matter expert RN for those with bariatric conditions. For more information, call Member Services at 1-877-542-8997 and indicate you wish to speak to a case manager.</a:t>
            </a:r>
          </a:p>
          <a:p>
            <a:pPr lvl="1"/>
            <a:endParaRPr lang="en-US" b="1" dirty="0"/>
          </a:p>
        </p:txBody>
      </p:sp>
      <p:sp>
        <p:nvSpPr>
          <p:cNvPr id="5" name="Slide Number Placeholder 4">
            <a:extLst>
              <a:ext uri="{FF2B5EF4-FFF2-40B4-BE49-F238E27FC236}">
                <a16:creationId xmlns:a16="http://schemas.microsoft.com/office/drawing/2014/main" id="{7375FB71-4A27-81A1-3825-2B9DB44D73D0}"/>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47</a:t>
            </a:fld>
            <a:endParaRPr lang="en-US" dirty="0">
              <a:solidFill>
                <a:prstClr val="black">
                  <a:tint val="75000"/>
                </a:prstClr>
              </a:solidFill>
            </a:endParaRPr>
          </a:p>
        </p:txBody>
      </p:sp>
      <p:grpSp>
        <p:nvGrpSpPr>
          <p:cNvPr id="6" name="Group 5">
            <a:extLst>
              <a:ext uri="{FF2B5EF4-FFF2-40B4-BE49-F238E27FC236}">
                <a16:creationId xmlns:a16="http://schemas.microsoft.com/office/drawing/2014/main" id="{AD2E6396-DD64-79F9-7D54-6576E5AE0144}"/>
              </a:ext>
            </a:extLst>
          </p:cNvPr>
          <p:cNvGrpSpPr/>
          <p:nvPr/>
        </p:nvGrpSpPr>
        <p:grpSpPr>
          <a:xfrm>
            <a:off x="542365" y="726141"/>
            <a:ext cx="457200" cy="457200"/>
            <a:chOff x="0" y="0"/>
            <a:chExt cx="457200" cy="457200"/>
          </a:xfrm>
        </p:grpSpPr>
        <p:sp>
          <p:nvSpPr>
            <p:cNvPr id="7" name="Shape 453">
              <a:extLst>
                <a:ext uri="{FF2B5EF4-FFF2-40B4-BE49-F238E27FC236}">
                  <a16:creationId xmlns:a16="http://schemas.microsoft.com/office/drawing/2014/main" id="{5759F6D7-5C09-B5BF-0903-6FFC36B67761}"/>
                </a:ext>
              </a:extLst>
            </p:cNvPr>
            <p:cNvSpPr/>
            <p:nvPr/>
          </p:nvSpPr>
          <p:spPr>
            <a:xfrm>
              <a:off x="0" y="0"/>
              <a:ext cx="457200" cy="457200"/>
            </a:xfrm>
            <a:custGeom>
              <a:avLst/>
              <a:gdLst/>
              <a:ahLst/>
              <a:cxnLst/>
              <a:rect l="0" t="0" r="0" b="0"/>
              <a:pathLst>
                <a:path w="457200" h="457200">
                  <a:moveTo>
                    <a:pt x="228600" y="0"/>
                  </a:moveTo>
                  <a:cubicBezTo>
                    <a:pt x="354851" y="0"/>
                    <a:pt x="457200" y="102349"/>
                    <a:pt x="457200" y="228600"/>
                  </a:cubicBezTo>
                  <a:cubicBezTo>
                    <a:pt x="457200" y="354851"/>
                    <a:pt x="354851" y="457200"/>
                    <a:pt x="228600" y="457200"/>
                  </a:cubicBezTo>
                  <a:cubicBezTo>
                    <a:pt x="102349" y="457200"/>
                    <a:pt x="0" y="354851"/>
                    <a:pt x="0" y="228600"/>
                  </a:cubicBezTo>
                  <a:cubicBezTo>
                    <a:pt x="0" y="102349"/>
                    <a:pt x="102349" y="0"/>
                    <a:pt x="228600" y="0"/>
                  </a:cubicBezTo>
                  <a:close/>
                </a:path>
              </a:pathLst>
            </a:custGeom>
            <a:ln w="0" cap="flat">
              <a:miter lim="127000"/>
            </a:ln>
          </p:spPr>
          <p:style>
            <a:lnRef idx="0">
              <a:srgbClr val="000000">
                <a:alpha val="0"/>
              </a:srgbClr>
            </a:lnRef>
            <a:fillRef idx="1">
              <a:srgbClr val="002577"/>
            </a:fillRef>
            <a:effectRef idx="0">
              <a:scrgbClr r="0" g="0" b="0"/>
            </a:effectRef>
            <a:fontRef idx="none"/>
          </p:style>
          <p:txBody>
            <a:bodyPr/>
            <a:lstStyle/>
            <a:p>
              <a:endParaRPr lang="en-US"/>
            </a:p>
          </p:txBody>
        </p:sp>
        <p:sp>
          <p:nvSpPr>
            <p:cNvPr id="8" name="Shape 454">
              <a:extLst>
                <a:ext uri="{FF2B5EF4-FFF2-40B4-BE49-F238E27FC236}">
                  <a16:creationId xmlns:a16="http://schemas.microsoft.com/office/drawing/2014/main" id="{DBEF18C8-B55F-4DD6-6D5F-176469A7D705}"/>
                </a:ext>
              </a:extLst>
            </p:cNvPr>
            <p:cNvSpPr/>
            <p:nvPr/>
          </p:nvSpPr>
          <p:spPr>
            <a:xfrm>
              <a:off x="88494" y="76200"/>
              <a:ext cx="280213" cy="266497"/>
            </a:xfrm>
            <a:custGeom>
              <a:avLst/>
              <a:gdLst/>
              <a:ahLst/>
              <a:cxnLst/>
              <a:rect l="0" t="0" r="0" b="0"/>
              <a:pathLst>
                <a:path w="280213" h="266497">
                  <a:moveTo>
                    <a:pt x="140106" y="0"/>
                  </a:moveTo>
                  <a:lnTo>
                    <a:pt x="183401" y="87732"/>
                  </a:lnTo>
                  <a:lnTo>
                    <a:pt x="280213" y="101790"/>
                  </a:lnTo>
                  <a:lnTo>
                    <a:pt x="210160" y="170066"/>
                  </a:lnTo>
                  <a:lnTo>
                    <a:pt x="226695" y="266497"/>
                  </a:lnTo>
                  <a:lnTo>
                    <a:pt x="140106" y="220967"/>
                  </a:lnTo>
                  <a:lnTo>
                    <a:pt x="53518" y="266497"/>
                  </a:lnTo>
                  <a:lnTo>
                    <a:pt x="70053" y="170066"/>
                  </a:lnTo>
                  <a:lnTo>
                    <a:pt x="0" y="101790"/>
                  </a:lnTo>
                  <a:lnTo>
                    <a:pt x="96812" y="87732"/>
                  </a:lnTo>
                  <a:lnTo>
                    <a:pt x="140106" y="0"/>
                  </a:ln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9" name="Shape 455">
              <a:extLst>
                <a:ext uri="{FF2B5EF4-FFF2-40B4-BE49-F238E27FC236}">
                  <a16:creationId xmlns:a16="http://schemas.microsoft.com/office/drawing/2014/main" id="{8F142D43-ED90-13C1-A729-909C8A455179}"/>
                </a:ext>
              </a:extLst>
            </p:cNvPr>
            <p:cNvSpPr/>
            <p:nvPr/>
          </p:nvSpPr>
          <p:spPr>
            <a:xfrm>
              <a:off x="214313" y="333375"/>
              <a:ext cx="28575" cy="76200"/>
            </a:xfrm>
            <a:custGeom>
              <a:avLst/>
              <a:gdLst/>
              <a:ahLst/>
              <a:cxnLst/>
              <a:rect l="0" t="0" r="0" b="0"/>
              <a:pathLst>
                <a:path w="28575" h="76200">
                  <a:moveTo>
                    <a:pt x="14288" y="0"/>
                  </a:moveTo>
                  <a:cubicBezTo>
                    <a:pt x="22187" y="0"/>
                    <a:pt x="28575" y="6401"/>
                    <a:pt x="28575" y="14288"/>
                  </a:cubicBezTo>
                  <a:lnTo>
                    <a:pt x="28575" y="66675"/>
                  </a:lnTo>
                  <a:lnTo>
                    <a:pt x="0" y="76200"/>
                  </a:lnTo>
                  <a:lnTo>
                    <a:pt x="0" y="14288"/>
                  </a:lnTo>
                  <a:cubicBezTo>
                    <a:pt x="0" y="6401"/>
                    <a:pt x="6388" y="0"/>
                    <a:pt x="14288" y="0"/>
                  </a:cubicBezTo>
                  <a:close/>
                </a:path>
              </a:pathLst>
            </a:custGeom>
            <a:ln w="0" cap="flat">
              <a:miter lim="127000"/>
            </a:ln>
          </p:spPr>
          <p:style>
            <a:lnRef idx="0">
              <a:srgbClr val="000000">
                <a:alpha val="0"/>
              </a:srgbClr>
            </a:lnRef>
            <a:fillRef idx="1">
              <a:srgbClr val="00BDD4"/>
            </a:fillRef>
            <a:effectRef idx="0">
              <a:scrgbClr r="0" g="0" b="0"/>
            </a:effectRef>
            <a:fontRef idx="none"/>
          </p:style>
          <p:txBody>
            <a:bodyPr/>
            <a:lstStyle/>
            <a:p>
              <a:endParaRPr lang="en-US"/>
            </a:p>
          </p:txBody>
        </p:sp>
        <p:sp>
          <p:nvSpPr>
            <p:cNvPr id="10" name="Shape 456">
              <a:extLst>
                <a:ext uri="{FF2B5EF4-FFF2-40B4-BE49-F238E27FC236}">
                  <a16:creationId xmlns:a16="http://schemas.microsoft.com/office/drawing/2014/main" id="{96098D16-CB4F-3B00-BA6A-3E23BBF3085B}"/>
                </a:ext>
              </a:extLst>
            </p:cNvPr>
            <p:cNvSpPr/>
            <p:nvPr/>
          </p:nvSpPr>
          <p:spPr>
            <a:xfrm>
              <a:off x="330641" y="245845"/>
              <a:ext cx="70498" cy="48755"/>
            </a:xfrm>
            <a:custGeom>
              <a:avLst/>
              <a:gdLst/>
              <a:ahLst/>
              <a:cxnLst/>
              <a:rect l="0" t="0" r="0" b="0"/>
              <a:pathLst>
                <a:path w="70498" h="48755">
                  <a:moveTo>
                    <a:pt x="20447" y="2451"/>
                  </a:moveTo>
                  <a:lnTo>
                    <a:pt x="70269" y="18631"/>
                  </a:lnTo>
                  <a:lnTo>
                    <a:pt x="70498" y="48755"/>
                  </a:lnTo>
                  <a:lnTo>
                    <a:pt x="11621" y="29616"/>
                  </a:lnTo>
                  <a:cubicBezTo>
                    <a:pt x="4102" y="27178"/>
                    <a:pt x="0" y="19126"/>
                    <a:pt x="2438" y="11620"/>
                  </a:cubicBezTo>
                  <a:cubicBezTo>
                    <a:pt x="4877" y="4115"/>
                    <a:pt x="12941" y="0"/>
                    <a:pt x="20447" y="2451"/>
                  </a:cubicBezTo>
                  <a:close/>
                </a:path>
              </a:pathLst>
            </a:custGeom>
            <a:ln w="0" cap="flat">
              <a:miter lim="127000"/>
            </a:ln>
          </p:spPr>
          <p:style>
            <a:lnRef idx="0">
              <a:srgbClr val="000000">
                <a:alpha val="0"/>
              </a:srgbClr>
            </a:lnRef>
            <a:fillRef idx="1">
              <a:srgbClr val="00BDD4"/>
            </a:fillRef>
            <a:effectRef idx="0">
              <a:scrgbClr r="0" g="0" b="0"/>
            </a:effectRef>
            <a:fontRef idx="none"/>
          </p:style>
          <p:txBody>
            <a:bodyPr/>
            <a:lstStyle/>
            <a:p>
              <a:endParaRPr lang="en-US"/>
            </a:p>
          </p:txBody>
        </p:sp>
        <p:sp>
          <p:nvSpPr>
            <p:cNvPr id="11" name="Shape 457">
              <a:extLst>
                <a:ext uri="{FF2B5EF4-FFF2-40B4-BE49-F238E27FC236}">
                  <a16:creationId xmlns:a16="http://schemas.microsoft.com/office/drawing/2014/main" id="{03DBAB31-F1F4-AE0E-5A6C-9DD9EC17CBD8}"/>
                </a:ext>
              </a:extLst>
            </p:cNvPr>
            <p:cNvSpPr/>
            <p:nvPr/>
          </p:nvSpPr>
          <p:spPr>
            <a:xfrm>
              <a:off x="285370" y="72292"/>
              <a:ext cx="64148" cy="66980"/>
            </a:xfrm>
            <a:custGeom>
              <a:avLst/>
              <a:gdLst/>
              <a:ahLst/>
              <a:cxnLst/>
              <a:rect l="0" t="0" r="0" b="0"/>
              <a:pathLst>
                <a:path w="64148" h="66980">
                  <a:moveTo>
                    <a:pt x="35433" y="0"/>
                  </a:moveTo>
                  <a:lnTo>
                    <a:pt x="64148" y="9093"/>
                  </a:lnTo>
                  <a:lnTo>
                    <a:pt x="27749" y="59182"/>
                  </a:lnTo>
                  <a:cubicBezTo>
                    <a:pt x="23127" y="65570"/>
                    <a:pt x="14186" y="66980"/>
                    <a:pt x="7798" y="62344"/>
                  </a:cubicBezTo>
                  <a:cubicBezTo>
                    <a:pt x="1422" y="57709"/>
                    <a:pt x="0" y="48768"/>
                    <a:pt x="4635" y="42393"/>
                  </a:cubicBezTo>
                  <a:lnTo>
                    <a:pt x="35433" y="0"/>
                  </a:lnTo>
                  <a:close/>
                </a:path>
              </a:pathLst>
            </a:custGeom>
            <a:ln w="0" cap="flat">
              <a:miter lim="127000"/>
            </a:ln>
          </p:spPr>
          <p:style>
            <a:lnRef idx="0">
              <a:srgbClr val="000000">
                <a:alpha val="0"/>
              </a:srgbClr>
            </a:lnRef>
            <a:fillRef idx="1">
              <a:srgbClr val="00BDD4"/>
            </a:fillRef>
            <a:effectRef idx="0">
              <a:scrgbClr r="0" g="0" b="0"/>
            </a:effectRef>
            <a:fontRef idx="none"/>
          </p:style>
          <p:txBody>
            <a:bodyPr/>
            <a:lstStyle/>
            <a:p>
              <a:endParaRPr lang="en-US"/>
            </a:p>
          </p:txBody>
        </p:sp>
        <p:sp>
          <p:nvSpPr>
            <p:cNvPr id="12" name="Shape 458">
              <a:extLst>
                <a:ext uri="{FF2B5EF4-FFF2-40B4-BE49-F238E27FC236}">
                  <a16:creationId xmlns:a16="http://schemas.microsoft.com/office/drawing/2014/main" id="{30CC547A-DCDD-96C3-7043-4FCEF6F48399}"/>
                </a:ext>
              </a:extLst>
            </p:cNvPr>
            <p:cNvSpPr/>
            <p:nvPr/>
          </p:nvSpPr>
          <p:spPr>
            <a:xfrm>
              <a:off x="113283" y="64591"/>
              <a:ext cx="58534" cy="74689"/>
            </a:xfrm>
            <a:custGeom>
              <a:avLst/>
              <a:gdLst/>
              <a:ahLst/>
              <a:cxnLst/>
              <a:rect l="0" t="0" r="0" b="0"/>
              <a:pathLst>
                <a:path w="58534" h="74689">
                  <a:moveTo>
                    <a:pt x="17513" y="0"/>
                  </a:moveTo>
                  <a:lnTo>
                    <a:pt x="53899" y="50089"/>
                  </a:lnTo>
                  <a:cubicBezTo>
                    <a:pt x="58534" y="56490"/>
                    <a:pt x="57125" y="65405"/>
                    <a:pt x="50749" y="70053"/>
                  </a:cubicBezTo>
                  <a:cubicBezTo>
                    <a:pt x="44361" y="74689"/>
                    <a:pt x="35420" y="73266"/>
                    <a:pt x="30797" y="66878"/>
                  </a:cubicBezTo>
                  <a:lnTo>
                    <a:pt x="0" y="24498"/>
                  </a:lnTo>
                  <a:lnTo>
                    <a:pt x="17513" y="0"/>
                  </a:lnTo>
                  <a:close/>
                </a:path>
              </a:pathLst>
            </a:custGeom>
            <a:ln w="0" cap="flat">
              <a:miter lim="127000"/>
            </a:ln>
          </p:spPr>
          <p:style>
            <a:lnRef idx="0">
              <a:srgbClr val="000000">
                <a:alpha val="0"/>
              </a:srgbClr>
            </a:lnRef>
            <a:fillRef idx="1">
              <a:srgbClr val="00BDD4"/>
            </a:fillRef>
            <a:effectRef idx="0">
              <a:scrgbClr r="0" g="0" b="0"/>
            </a:effectRef>
            <a:fontRef idx="none"/>
          </p:style>
          <p:txBody>
            <a:bodyPr/>
            <a:lstStyle/>
            <a:p>
              <a:endParaRPr lang="en-US"/>
            </a:p>
          </p:txBody>
        </p:sp>
        <p:sp>
          <p:nvSpPr>
            <p:cNvPr id="13" name="Shape 459">
              <a:extLst>
                <a:ext uri="{FF2B5EF4-FFF2-40B4-BE49-F238E27FC236}">
                  <a16:creationId xmlns:a16="http://schemas.microsoft.com/office/drawing/2014/main" id="{831A5E97-6A8B-9E05-DE8D-E94E3D15DC3E}"/>
                </a:ext>
              </a:extLst>
            </p:cNvPr>
            <p:cNvSpPr/>
            <p:nvPr/>
          </p:nvSpPr>
          <p:spPr>
            <a:xfrm>
              <a:off x="47225" y="245853"/>
              <a:ext cx="79324" cy="45809"/>
            </a:xfrm>
            <a:custGeom>
              <a:avLst/>
              <a:gdLst/>
              <a:ahLst/>
              <a:cxnLst/>
              <a:rect l="0" t="0" r="0" b="0"/>
              <a:pathLst>
                <a:path w="79324" h="45809">
                  <a:moveTo>
                    <a:pt x="58890" y="2438"/>
                  </a:moveTo>
                  <a:cubicBezTo>
                    <a:pt x="66396" y="0"/>
                    <a:pt x="74447" y="4102"/>
                    <a:pt x="76886" y="11608"/>
                  </a:cubicBezTo>
                  <a:cubicBezTo>
                    <a:pt x="79324" y="19114"/>
                    <a:pt x="75222" y="27178"/>
                    <a:pt x="67716" y="29616"/>
                  </a:cubicBezTo>
                  <a:lnTo>
                    <a:pt x="17894" y="45809"/>
                  </a:lnTo>
                  <a:lnTo>
                    <a:pt x="0" y="21577"/>
                  </a:lnTo>
                  <a:lnTo>
                    <a:pt x="58890" y="2438"/>
                  </a:lnTo>
                  <a:close/>
                </a:path>
              </a:pathLst>
            </a:custGeom>
            <a:ln w="0" cap="flat">
              <a:miter lim="127000"/>
            </a:ln>
          </p:spPr>
          <p:style>
            <a:lnRef idx="0">
              <a:srgbClr val="000000">
                <a:alpha val="0"/>
              </a:srgbClr>
            </a:lnRef>
            <a:fillRef idx="1">
              <a:srgbClr val="00BDD4"/>
            </a:fillRef>
            <a:effectRef idx="0">
              <a:scrgbClr r="0" g="0" b="0"/>
            </a:effectRef>
            <a:fontRef idx="none"/>
          </p:style>
          <p:txBody>
            <a:bodyPr/>
            <a:lstStyle/>
            <a:p>
              <a:endParaRPr lang="en-US"/>
            </a:p>
          </p:txBody>
        </p:sp>
      </p:grpSp>
      <p:pic>
        <p:nvPicPr>
          <p:cNvPr id="14" name="Picture 13">
            <a:extLst>
              <a:ext uri="{FF2B5EF4-FFF2-40B4-BE49-F238E27FC236}">
                <a16:creationId xmlns:a16="http://schemas.microsoft.com/office/drawing/2014/main" id="{9963230F-58FD-CB6B-EE28-25A6FFD7090F}"/>
              </a:ext>
            </a:extLst>
          </p:cNvPr>
          <p:cNvPicPr>
            <a:picLocks noChangeAspect="1"/>
          </p:cNvPicPr>
          <p:nvPr/>
        </p:nvPicPr>
        <p:blipFill>
          <a:blip r:embed="rId2"/>
          <a:stretch>
            <a:fillRect/>
          </a:stretch>
        </p:blipFill>
        <p:spPr>
          <a:xfrm>
            <a:off x="655648" y="5703224"/>
            <a:ext cx="2362200" cy="676275"/>
          </a:xfrm>
          <a:prstGeom prst="rect">
            <a:avLst/>
          </a:prstGeom>
        </p:spPr>
      </p:pic>
    </p:spTree>
    <p:extLst>
      <p:ext uri="{BB962C8B-B14F-4D97-AF65-F5344CB8AC3E}">
        <p14:creationId xmlns:p14="http://schemas.microsoft.com/office/powerpoint/2010/main" val="11002983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9E360-B78B-6BA1-6AD5-175A8DCCD176}"/>
              </a:ext>
            </a:extLst>
          </p:cNvPr>
          <p:cNvSpPr>
            <a:spLocks noGrp="1"/>
          </p:cNvSpPr>
          <p:nvPr>
            <p:ph type="title"/>
          </p:nvPr>
        </p:nvSpPr>
        <p:spPr/>
        <p:txBody>
          <a:bodyPr/>
          <a:lstStyle/>
          <a:p>
            <a:r>
              <a:rPr lang="en-US" b="1" dirty="0"/>
              <a:t>Kids activities/clubs</a:t>
            </a:r>
            <a:br>
              <a:rPr lang="en-US" b="1" dirty="0"/>
            </a:br>
            <a:r>
              <a:rPr lang="en-US" b="1" dirty="0"/>
              <a:t>Life transition support</a:t>
            </a:r>
            <a:endParaRPr lang="en-US" dirty="0"/>
          </a:p>
        </p:txBody>
      </p:sp>
      <p:sp>
        <p:nvSpPr>
          <p:cNvPr id="3" name="Content Placeholder 2">
            <a:extLst>
              <a:ext uri="{FF2B5EF4-FFF2-40B4-BE49-F238E27FC236}">
                <a16:creationId xmlns:a16="http://schemas.microsoft.com/office/drawing/2014/main" id="{8A55147C-ADFF-21FA-CFD1-718479A7B911}"/>
              </a:ext>
            </a:extLst>
          </p:cNvPr>
          <p:cNvSpPr>
            <a:spLocks noGrp="1"/>
          </p:cNvSpPr>
          <p:nvPr>
            <p:ph idx="1"/>
          </p:nvPr>
        </p:nvSpPr>
        <p:spPr/>
        <p:txBody>
          <a:bodyPr>
            <a:normAutofit fontScale="92500" lnSpcReduction="20000"/>
          </a:bodyPr>
          <a:lstStyle/>
          <a:p>
            <a:pPr lvl="0" fontAlgn="base"/>
            <a:r>
              <a:rPr lang="en-US" b="1" dirty="0"/>
              <a:t>Sports physical through your Primary Care Provider.</a:t>
            </a:r>
          </a:p>
          <a:p>
            <a:pPr lvl="0" fontAlgn="base"/>
            <a:r>
              <a:rPr lang="en-US" b="1" dirty="0"/>
              <a:t>Boys &amp; Girls Club membership for 6-18 years old.</a:t>
            </a:r>
          </a:p>
          <a:p>
            <a:pPr lvl="1" fontAlgn="base"/>
            <a:r>
              <a:rPr lang="en-US" b="1" dirty="0"/>
              <a:t>Memberships grant access to all programs and benefits — you can call your local  Boys &amp; Girls Club to learn more. </a:t>
            </a:r>
          </a:p>
          <a:p>
            <a:pPr lvl="1" fontAlgn="base"/>
            <a:r>
              <a:rPr lang="en-US" b="1" dirty="0"/>
              <a:t>This program is offered at all Boys &amp; Girls Clubs, with locations across various  Washington counties.</a:t>
            </a:r>
          </a:p>
          <a:p>
            <a:pPr lvl="0" fontAlgn="base"/>
            <a:r>
              <a:rPr lang="en-US" b="1" dirty="0"/>
              <a:t>On My Way (OMW) program: Helps prepare youth members to reach their housing, employment, and financial management needs for the future. </a:t>
            </a:r>
            <a:r>
              <a:rPr lang="en-US" b="1" dirty="0">
                <a:hlinkClick r:id="rId2"/>
              </a:rPr>
              <a:t>Learn more</a:t>
            </a:r>
            <a:endParaRPr lang="en-US" b="1" dirty="0"/>
          </a:p>
          <a:p>
            <a:pPr lvl="0" fontAlgn="base"/>
            <a:r>
              <a:rPr lang="en-US" b="1" dirty="0"/>
              <a:t>Location-based services when available.</a:t>
            </a:r>
          </a:p>
          <a:p>
            <a:pPr lvl="0" fontAlgn="base"/>
            <a:r>
              <a:rPr lang="en-US" b="1" dirty="0"/>
              <a:t>Members may receive duffel bags containing essentials upon leaving an incarcerated setting in addition to care coordination continued services. </a:t>
            </a:r>
          </a:p>
          <a:p>
            <a:endParaRPr lang="en-US" dirty="0"/>
          </a:p>
        </p:txBody>
      </p:sp>
      <p:sp>
        <p:nvSpPr>
          <p:cNvPr id="5" name="Slide Number Placeholder 4">
            <a:extLst>
              <a:ext uri="{FF2B5EF4-FFF2-40B4-BE49-F238E27FC236}">
                <a16:creationId xmlns:a16="http://schemas.microsoft.com/office/drawing/2014/main" id="{1078F21E-CC9F-9BD4-7A66-DEF9F1129875}"/>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48</a:t>
            </a:fld>
            <a:endParaRPr lang="en-US" dirty="0">
              <a:solidFill>
                <a:prstClr val="black">
                  <a:tint val="75000"/>
                </a:prstClr>
              </a:solidFill>
            </a:endParaRPr>
          </a:p>
        </p:txBody>
      </p:sp>
      <p:pic>
        <p:nvPicPr>
          <p:cNvPr id="6" name="Picture 5">
            <a:extLst>
              <a:ext uri="{FF2B5EF4-FFF2-40B4-BE49-F238E27FC236}">
                <a16:creationId xmlns:a16="http://schemas.microsoft.com/office/drawing/2014/main" id="{FE8FC840-4111-9244-3BD7-9A103676F99C}"/>
              </a:ext>
            </a:extLst>
          </p:cNvPr>
          <p:cNvPicPr>
            <a:picLocks noChangeAspect="1"/>
          </p:cNvPicPr>
          <p:nvPr/>
        </p:nvPicPr>
        <p:blipFill>
          <a:blip r:embed="rId3"/>
          <a:stretch>
            <a:fillRect/>
          </a:stretch>
        </p:blipFill>
        <p:spPr>
          <a:xfrm>
            <a:off x="555798" y="5933413"/>
            <a:ext cx="2362200" cy="676275"/>
          </a:xfrm>
          <a:prstGeom prst="rect">
            <a:avLst/>
          </a:prstGeom>
        </p:spPr>
      </p:pic>
    </p:spTree>
    <p:extLst>
      <p:ext uri="{BB962C8B-B14F-4D97-AF65-F5344CB8AC3E}">
        <p14:creationId xmlns:p14="http://schemas.microsoft.com/office/powerpoint/2010/main" val="20892959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21AA7C-FA27-155B-431F-3C6A454E4701}"/>
              </a:ext>
            </a:extLst>
          </p:cNvPr>
          <p:cNvSpPr>
            <a:spLocks noGrp="1"/>
          </p:cNvSpPr>
          <p:nvPr>
            <p:ph type="title"/>
          </p:nvPr>
        </p:nvSpPr>
        <p:spPr/>
        <p:txBody>
          <a:bodyPr/>
          <a:lstStyle/>
          <a:p>
            <a:r>
              <a:rPr lang="en-US" dirty="0"/>
              <a:t>Wellpoint Washington</a:t>
            </a:r>
          </a:p>
        </p:txBody>
      </p:sp>
      <p:sp>
        <p:nvSpPr>
          <p:cNvPr id="5" name="Slide Number Placeholder 4">
            <a:extLst>
              <a:ext uri="{FF2B5EF4-FFF2-40B4-BE49-F238E27FC236}">
                <a16:creationId xmlns:a16="http://schemas.microsoft.com/office/drawing/2014/main" id="{394939EA-4D21-C341-1F3F-B5BEB5A2BB8A}"/>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49</a:t>
            </a:fld>
            <a:endParaRPr lang="en-US" dirty="0">
              <a:solidFill>
                <a:prstClr val="black">
                  <a:tint val="75000"/>
                </a:prstClr>
              </a:solidFill>
            </a:endParaRPr>
          </a:p>
        </p:txBody>
      </p:sp>
      <p:pic>
        <p:nvPicPr>
          <p:cNvPr id="8" name="Picture 7">
            <a:extLst>
              <a:ext uri="{FF2B5EF4-FFF2-40B4-BE49-F238E27FC236}">
                <a16:creationId xmlns:a16="http://schemas.microsoft.com/office/drawing/2014/main" id="{34B23676-849B-701E-6D4C-1D10C11C074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64872" y="4721205"/>
            <a:ext cx="2113773" cy="676275"/>
          </a:xfrm>
          <a:prstGeom prst="rect">
            <a:avLst/>
          </a:prstGeom>
        </p:spPr>
      </p:pic>
    </p:spTree>
    <p:extLst>
      <p:ext uri="{BB962C8B-B14F-4D97-AF65-F5344CB8AC3E}">
        <p14:creationId xmlns:p14="http://schemas.microsoft.com/office/powerpoint/2010/main" val="31153310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2A72C-7E01-4F64-95A1-9B9974F822F6}"/>
              </a:ext>
            </a:extLst>
          </p:cNvPr>
          <p:cNvSpPr>
            <a:spLocks noGrp="1"/>
          </p:cNvSpPr>
          <p:nvPr>
            <p:ph type="title"/>
          </p:nvPr>
        </p:nvSpPr>
        <p:spPr/>
        <p:txBody>
          <a:bodyPr/>
          <a:lstStyle/>
          <a:p>
            <a:r>
              <a:rPr lang="en-US"/>
              <a:t>Wellpoint Case Management Referrals</a:t>
            </a:r>
          </a:p>
        </p:txBody>
      </p:sp>
      <p:sp>
        <p:nvSpPr>
          <p:cNvPr id="3" name="Content Placeholder 2">
            <a:extLst>
              <a:ext uri="{FF2B5EF4-FFF2-40B4-BE49-F238E27FC236}">
                <a16:creationId xmlns:a16="http://schemas.microsoft.com/office/drawing/2014/main" id="{90F2A586-A4FE-4528-A283-E42DF5F85619}"/>
              </a:ext>
            </a:extLst>
          </p:cNvPr>
          <p:cNvSpPr>
            <a:spLocks noGrp="1"/>
          </p:cNvSpPr>
          <p:nvPr>
            <p:ph idx="1"/>
          </p:nvPr>
        </p:nvSpPr>
        <p:spPr>
          <a:xfrm>
            <a:off x="677334" y="1609871"/>
            <a:ext cx="8596668" cy="3880773"/>
          </a:xfrm>
        </p:spPr>
        <p:txBody>
          <a:bodyPr>
            <a:normAutofit fontScale="77500" lnSpcReduction="20000"/>
          </a:bodyPr>
          <a:lstStyle/>
          <a:p>
            <a:pPr algn="ctr">
              <a:spcBef>
                <a:spcPts val="600"/>
              </a:spcBef>
            </a:pPr>
            <a:r>
              <a:rPr lang="en-US" b="1" u="sng" dirty="0">
                <a:ea typeface="Aptos" panose="020B0004020202020204" pitchFamily="34" charset="0"/>
                <a:cs typeface="Aptos" panose="020B0004020202020204" pitchFamily="34" charset="0"/>
              </a:rPr>
              <a:t>Physical Health Case Management referrals: </a:t>
            </a:r>
            <a:endParaRPr lang="en-US" dirty="0">
              <a:ea typeface="Aptos" panose="020B0004020202020204" pitchFamily="34" charset="0"/>
              <a:cs typeface="Aptos" panose="020B0004020202020204" pitchFamily="34" charset="0"/>
            </a:endParaRPr>
          </a:p>
          <a:p>
            <a:pPr marL="0" indent="0" algn="ctr">
              <a:spcBef>
                <a:spcPts val="600"/>
              </a:spcBef>
              <a:buNone/>
            </a:pPr>
            <a:r>
              <a:rPr lang="en-US" dirty="0">
                <a:solidFill>
                  <a:srgbClr val="000000"/>
                </a:solidFill>
                <a:ea typeface="Aptos" panose="020B0004020202020204" pitchFamily="34" charset="0"/>
                <a:cs typeface="Aptos" panose="020B0004020202020204" pitchFamily="34" charset="0"/>
              </a:rPr>
              <a:t>Physical Health referrals can be sent to: </a:t>
            </a:r>
            <a:r>
              <a:rPr lang="en-US" u="sng" dirty="0">
                <a:solidFill>
                  <a:srgbClr val="0000FF"/>
                </a:solidFill>
                <a:ea typeface="Aptos" panose="020B0004020202020204" pitchFamily="34" charset="0"/>
                <a:cs typeface="Aptos" panose="020B0004020202020204" pitchFamily="34" charset="0"/>
                <a:hlinkClick r:id="rId3"/>
              </a:rPr>
              <a:t>cmrefwash@wellpoint.com</a:t>
            </a:r>
            <a:r>
              <a:rPr lang="en-US" dirty="0">
                <a:solidFill>
                  <a:srgbClr val="000000"/>
                </a:solidFill>
                <a:ea typeface="Aptos" panose="020B0004020202020204" pitchFamily="34" charset="0"/>
                <a:cs typeface="Aptos" panose="020B0004020202020204" pitchFamily="34" charset="0"/>
              </a:rPr>
              <a:t> </a:t>
            </a:r>
            <a:endParaRPr lang="en-US" dirty="0">
              <a:ea typeface="Aptos" panose="020B0004020202020204" pitchFamily="34" charset="0"/>
              <a:cs typeface="Aptos" panose="020B0004020202020204" pitchFamily="34" charset="0"/>
            </a:endParaRPr>
          </a:p>
          <a:p>
            <a:pPr algn="ctr"/>
            <a:r>
              <a:rPr lang="en-US" dirty="0">
                <a:solidFill>
                  <a:srgbClr val="000000"/>
                </a:solidFill>
                <a:ea typeface="Aptos" panose="020B0004020202020204" pitchFamily="34" charset="0"/>
                <a:cs typeface="Aptos" panose="020B0004020202020204" pitchFamily="34" charset="0"/>
              </a:rPr>
              <a:t> </a:t>
            </a:r>
            <a:r>
              <a:rPr lang="en-US" b="1" u="sng" dirty="0">
                <a:ea typeface="Aptos" panose="020B0004020202020204" pitchFamily="34" charset="0"/>
                <a:cs typeface="Aptos" panose="020B0004020202020204" pitchFamily="34" charset="0"/>
              </a:rPr>
              <a:t>Behavioral Health Case Management referrals: </a:t>
            </a:r>
            <a:endParaRPr lang="en-US" dirty="0">
              <a:ea typeface="Aptos" panose="020B0004020202020204" pitchFamily="34" charset="0"/>
              <a:cs typeface="Aptos" panose="020B0004020202020204" pitchFamily="34" charset="0"/>
            </a:endParaRPr>
          </a:p>
          <a:p>
            <a:pPr marL="0" indent="0" algn="ctr">
              <a:spcBef>
                <a:spcPts val="600"/>
              </a:spcBef>
              <a:buNone/>
            </a:pPr>
            <a:r>
              <a:rPr lang="en-US" dirty="0">
                <a:ea typeface="Aptos" panose="020B0004020202020204" pitchFamily="34" charset="0"/>
                <a:cs typeface="Aptos" panose="020B0004020202020204" pitchFamily="34" charset="0"/>
              </a:rPr>
              <a:t>Adult Behavioral Health referrals can be sent to: </a:t>
            </a:r>
            <a:r>
              <a:rPr lang="en-US" u="sng" dirty="0">
                <a:solidFill>
                  <a:srgbClr val="0000FF"/>
                </a:solidFill>
                <a:ea typeface="Aptos" panose="020B0004020202020204" pitchFamily="34" charset="0"/>
                <a:cs typeface="Aptos" panose="020B0004020202020204" pitchFamily="34" charset="0"/>
                <a:hlinkClick r:id="rId4"/>
              </a:rPr>
              <a:t>wabhreferrals@wellpoint.com</a:t>
            </a:r>
            <a:endParaRPr lang="en-US" dirty="0">
              <a:ea typeface="Aptos" panose="020B0004020202020204" pitchFamily="34" charset="0"/>
              <a:cs typeface="Aptos" panose="020B0004020202020204" pitchFamily="34" charset="0"/>
            </a:endParaRPr>
          </a:p>
          <a:p>
            <a:pPr marL="0" indent="0" algn="ctr">
              <a:spcBef>
                <a:spcPts val="600"/>
              </a:spcBef>
              <a:buNone/>
            </a:pPr>
            <a:r>
              <a:rPr lang="en-US" dirty="0">
                <a:ea typeface="Aptos" panose="020B0004020202020204" pitchFamily="34" charset="0"/>
                <a:cs typeface="Aptos" panose="020B0004020202020204" pitchFamily="34" charset="0"/>
              </a:rPr>
              <a:t>Pediatric Behavioral Health referrals can be sent to: </a:t>
            </a:r>
            <a:r>
              <a:rPr lang="en-US" u="sng" dirty="0">
                <a:solidFill>
                  <a:srgbClr val="0000FF"/>
                </a:solidFill>
                <a:ea typeface="Aptos" panose="020B0004020202020204" pitchFamily="34" charset="0"/>
                <a:cs typeface="Aptos" panose="020B0004020202020204" pitchFamily="34" charset="0"/>
                <a:hlinkClick r:id="rId5"/>
              </a:rPr>
              <a:t>wabhpeds@wellpoint.com</a:t>
            </a:r>
            <a:endParaRPr lang="en-US" u="sng" dirty="0">
              <a:solidFill>
                <a:srgbClr val="0000FF"/>
              </a:solidFill>
              <a:ea typeface="Aptos" panose="020B0004020202020204" pitchFamily="34" charset="0"/>
              <a:cs typeface="Aptos" panose="020B0004020202020204" pitchFamily="34" charset="0"/>
            </a:endParaRPr>
          </a:p>
          <a:p>
            <a:pPr marL="0" indent="0" algn="ctr">
              <a:spcBef>
                <a:spcPts val="600"/>
              </a:spcBef>
              <a:buNone/>
            </a:pPr>
            <a:endParaRPr lang="en-US" b="1" u="sng" dirty="0">
              <a:solidFill>
                <a:srgbClr val="0000FF"/>
              </a:solidFill>
              <a:ea typeface="Aptos" panose="020B0004020202020204" pitchFamily="34" charset="0"/>
              <a:cs typeface="Aptos" panose="020B0004020202020204" pitchFamily="34" charset="0"/>
            </a:endParaRPr>
          </a:p>
          <a:p>
            <a:pPr>
              <a:buFont typeface="Wingdings" panose="05000000000000000000" pitchFamily="2" charset="2"/>
              <a:buChar char="v"/>
            </a:pPr>
            <a:r>
              <a:rPr lang="en-US" sz="1500" dirty="0">
                <a:solidFill>
                  <a:srgbClr val="000000"/>
                </a:solidFill>
                <a:ea typeface="Aptos" panose="020B0004020202020204" pitchFamily="34" charset="0"/>
                <a:cs typeface="Aptos" panose="020B0004020202020204" pitchFamily="34" charset="0"/>
              </a:rPr>
              <a:t>Wellpoint recommends utilizing the case management referral form for referrals to Physical and Behavioral Health for expeditious referrals: </a:t>
            </a:r>
            <a:r>
              <a:rPr lang="en-US" sz="1500" u="sng" dirty="0">
                <a:solidFill>
                  <a:srgbClr val="0000FF"/>
                </a:solidFill>
                <a:ea typeface="Aptos" panose="020B0004020202020204" pitchFamily="34" charset="0"/>
                <a:cs typeface="Aptos" panose="020B0004020202020204" pitchFamily="34" charset="0"/>
                <a:hlinkClick r:id="rId6"/>
              </a:rPr>
              <a:t>https://www.provider.wellpoint.com/docs/gpp/WA_WLP_CAID_CaseManagementReferralForm.pdf?v=202406171528</a:t>
            </a:r>
            <a:r>
              <a:rPr lang="en-US" sz="1500" dirty="0">
                <a:solidFill>
                  <a:srgbClr val="000000"/>
                </a:solidFill>
                <a:ea typeface="Aptos" panose="020B0004020202020204" pitchFamily="34" charset="0"/>
                <a:cs typeface="Aptos" panose="020B0004020202020204" pitchFamily="34" charset="0"/>
              </a:rPr>
              <a:t> </a:t>
            </a:r>
          </a:p>
          <a:p>
            <a:pPr>
              <a:buFont typeface="Wingdings" panose="05000000000000000000" pitchFamily="2" charset="2"/>
              <a:buChar char="v"/>
            </a:pPr>
            <a:r>
              <a:rPr lang="en-US" sz="1500" dirty="0">
                <a:solidFill>
                  <a:srgbClr val="000000"/>
                </a:solidFill>
                <a:ea typeface="Aptos" panose="020B0004020202020204" pitchFamily="34" charset="0"/>
                <a:cs typeface="Aptos" panose="020B0004020202020204" pitchFamily="34" charset="0"/>
              </a:rPr>
              <a:t>Additional information regarding case management programs are available on our website: </a:t>
            </a:r>
            <a:r>
              <a:rPr lang="en-US" sz="1500" u="sng" dirty="0">
                <a:solidFill>
                  <a:srgbClr val="0000FF"/>
                </a:solidFill>
                <a:ea typeface="Aptos" panose="020B0004020202020204" pitchFamily="34" charset="0"/>
                <a:cs typeface="Aptos" panose="020B0004020202020204" pitchFamily="34" charset="0"/>
                <a:hlinkClick r:id="rId7"/>
              </a:rPr>
              <a:t>https://www.provider.wellpoint.com/washington-provider/patient-care/case-management</a:t>
            </a:r>
            <a:r>
              <a:rPr lang="en-US" sz="1500" u="sng" dirty="0">
                <a:solidFill>
                  <a:srgbClr val="0000FF"/>
                </a:solidFill>
                <a:ea typeface="Aptos" panose="020B0004020202020204" pitchFamily="34" charset="0"/>
                <a:cs typeface="Aptos" panose="020B0004020202020204" pitchFamily="34" charset="0"/>
              </a:rPr>
              <a:t> </a:t>
            </a:r>
            <a:endParaRPr lang="en-US" sz="1500" dirty="0">
              <a:ea typeface="Aptos" panose="020B0004020202020204" pitchFamily="34" charset="0"/>
              <a:cs typeface="Aptos" panose="020B0004020202020204" pitchFamily="34" charset="0"/>
            </a:endParaRPr>
          </a:p>
          <a:p>
            <a:endParaRPr lang="en-US" dirty="0"/>
          </a:p>
        </p:txBody>
      </p:sp>
      <p:sp>
        <p:nvSpPr>
          <p:cNvPr id="5" name="Slide Number Placeholder 4">
            <a:extLst>
              <a:ext uri="{FF2B5EF4-FFF2-40B4-BE49-F238E27FC236}">
                <a16:creationId xmlns:a16="http://schemas.microsoft.com/office/drawing/2014/main" id="{1BA0EE2B-EA9D-47B1-9086-3C71619025CC}"/>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50</a:t>
            </a:fld>
            <a:endParaRPr lang="en-US">
              <a:solidFill>
                <a:prstClr val="black">
                  <a:tint val="75000"/>
                </a:prstClr>
              </a:solidFill>
            </a:endParaRPr>
          </a:p>
        </p:txBody>
      </p:sp>
      <p:pic>
        <p:nvPicPr>
          <p:cNvPr id="4" name="Picture 3">
            <a:extLst>
              <a:ext uri="{FF2B5EF4-FFF2-40B4-BE49-F238E27FC236}">
                <a16:creationId xmlns:a16="http://schemas.microsoft.com/office/drawing/2014/main" id="{D8CE382A-E349-81F5-A933-54A824C4681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677334" y="5814640"/>
            <a:ext cx="2113773" cy="676275"/>
          </a:xfrm>
          <a:prstGeom prst="rect">
            <a:avLst/>
          </a:prstGeom>
        </p:spPr>
      </p:pic>
    </p:spTree>
    <p:extLst>
      <p:ext uri="{BB962C8B-B14F-4D97-AF65-F5344CB8AC3E}">
        <p14:creationId xmlns:p14="http://schemas.microsoft.com/office/powerpoint/2010/main" val="3493839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D4EC5-F507-279E-9AEA-EF23EF238DC9}"/>
              </a:ext>
            </a:extLst>
          </p:cNvPr>
          <p:cNvSpPr>
            <a:spLocks noGrp="1"/>
          </p:cNvSpPr>
          <p:nvPr>
            <p:ph type="title"/>
          </p:nvPr>
        </p:nvSpPr>
        <p:spPr/>
        <p:txBody>
          <a:bodyPr/>
          <a:lstStyle/>
          <a:p>
            <a:r>
              <a:rPr lang="en-US"/>
              <a:t>Wellpoint 24/7 Member Care Services</a:t>
            </a:r>
          </a:p>
        </p:txBody>
      </p:sp>
      <p:sp>
        <p:nvSpPr>
          <p:cNvPr id="3" name="Content Placeholder 2">
            <a:extLst>
              <a:ext uri="{FF2B5EF4-FFF2-40B4-BE49-F238E27FC236}">
                <a16:creationId xmlns:a16="http://schemas.microsoft.com/office/drawing/2014/main" id="{AC171DE5-77D3-2974-2A17-664AC8CFB908}"/>
              </a:ext>
            </a:extLst>
          </p:cNvPr>
          <p:cNvSpPr>
            <a:spLocks noGrp="1"/>
          </p:cNvSpPr>
          <p:nvPr>
            <p:ph sz="half" idx="1"/>
          </p:nvPr>
        </p:nvSpPr>
        <p:spPr/>
        <p:txBody>
          <a:bodyPr vert="horz" lIns="91440" tIns="45720" rIns="91440" bIns="45720" rtlCol="0" anchor="t">
            <a:normAutofit/>
          </a:bodyPr>
          <a:lstStyle/>
          <a:p>
            <a:r>
              <a:rPr lang="en-US" dirty="0"/>
              <a:t>Live Health Online – 24/7 Online urgent care for Physical or Behavioral health needs. </a:t>
            </a:r>
          </a:p>
          <a:p>
            <a:pPr lvl="1"/>
            <a:r>
              <a:rPr lang="en-US" dirty="0">
                <a:hlinkClick r:id="rId2"/>
              </a:rPr>
              <a:t>https://livehealthonline.com</a:t>
            </a:r>
            <a:endParaRPr lang="en-US" dirty="0"/>
          </a:p>
          <a:p>
            <a:r>
              <a:rPr lang="en-US" dirty="0"/>
              <a:t>24-hour Nurse Line- Registered nurses available to talk with members about their health concerns</a:t>
            </a:r>
          </a:p>
          <a:p>
            <a:pPr lvl="1"/>
            <a:r>
              <a:rPr lang="en-US" dirty="0"/>
              <a:t>800-424-8814 (toll free)</a:t>
            </a:r>
          </a:p>
        </p:txBody>
      </p:sp>
      <p:pic>
        <p:nvPicPr>
          <p:cNvPr id="8" name="Content Placeholder 7" descr="Man consulting with psychiatrist">
            <a:extLst>
              <a:ext uri="{FF2B5EF4-FFF2-40B4-BE49-F238E27FC236}">
                <a16:creationId xmlns:a16="http://schemas.microsoft.com/office/drawing/2014/main" id="{44644677-250F-4B18-07A5-68B611BD2C86}"/>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089525" y="2924434"/>
            <a:ext cx="4184650" cy="2353744"/>
          </a:xfrm>
        </p:spPr>
      </p:pic>
      <p:sp>
        <p:nvSpPr>
          <p:cNvPr id="6" name="Slide Number Placeholder 5">
            <a:extLst>
              <a:ext uri="{FF2B5EF4-FFF2-40B4-BE49-F238E27FC236}">
                <a16:creationId xmlns:a16="http://schemas.microsoft.com/office/drawing/2014/main" id="{BD5EBA3D-5052-C4ED-D0EA-B7B309D3F056}"/>
              </a:ext>
            </a:extLst>
          </p:cNvPr>
          <p:cNvSpPr>
            <a:spLocks noGrp="1"/>
          </p:cNvSpPr>
          <p:nvPr>
            <p:ph type="sldNum" sz="quarter" idx="12"/>
          </p:nvPr>
        </p:nvSpPr>
        <p:spPr/>
        <p:txBody>
          <a:bodyPr/>
          <a:lstStyle/>
          <a:p>
            <a:fld id="{E713CAD7-2F77-4927-A57F-7B2297346091}" type="slidenum">
              <a:rPr lang="en-US" smtClean="0">
                <a:solidFill>
                  <a:prstClr val="black">
                    <a:tint val="75000"/>
                  </a:prstClr>
                </a:solidFill>
              </a:rPr>
              <a:pPr/>
              <a:t>51</a:t>
            </a:fld>
            <a:endParaRPr lang="en-US">
              <a:solidFill>
                <a:prstClr val="black">
                  <a:tint val="75000"/>
                </a:prstClr>
              </a:solidFill>
            </a:endParaRPr>
          </a:p>
        </p:txBody>
      </p:sp>
      <p:pic>
        <p:nvPicPr>
          <p:cNvPr id="4" name="Picture 3">
            <a:extLst>
              <a:ext uri="{FF2B5EF4-FFF2-40B4-BE49-F238E27FC236}">
                <a16:creationId xmlns:a16="http://schemas.microsoft.com/office/drawing/2014/main" id="{9EE129D5-4280-1C77-2AF6-8DC01695A77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59626" y="5730212"/>
            <a:ext cx="2113773" cy="676275"/>
          </a:xfrm>
          <a:prstGeom prst="rect">
            <a:avLst/>
          </a:prstGeom>
        </p:spPr>
      </p:pic>
    </p:spTree>
    <p:extLst>
      <p:ext uri="{BB962C8B-B14F-4D97-AF65-F5344CB8AC3E}">
        <p14:creationId xmlns:p14="http://schemas.microsoft.com/office/powerpoint/2010/main" val="27838240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AB774-1F14-AD8D-EE96-028C840DAF14}"/>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D8EF2174-BCBC-5EAF-46AE-E8B8ECB7F8FF}"/>
              </a:ext>
            </a:extLst>
          </p:cNvPr>
          <p:cNvGrpSpPr/>
          <p:nvPr/>
        </p:nvGrpSpPr>
        <p:grpSpPr>
          <a:xfrm>
            <a:off x="763962" y="1812242"/>
            <a:ext cx="9044182" cy="3683783"/>
            <a:chOff x="483870" y="1677410"/>
            <a:chExt cx="11284667" cy="4208663"/>
          </a:xfrm>
        </p:grpSpPr>
        <p:cxnSp>
          <p:nvCxnSpPr>
            <p:cNvPr id="13" name="Straight Connector 12">
              <a:extLst>
                <a:ext uri="{FF2B5EF4-FFF2-40B4-BE49-F238E27FC236}">
                  <a16:creationId xmlns:a16="http://schemas.microsoft.com/office/drawing/2014/main" id="{9AB06ADE-3C50-F3F8-3B0A-8A0ECF0AAD78}"/>
                </a:ext>
              </a:extLst>
            </p:cNvPr>
            <p:cNvCxnSpPr>
              <a:cxnSpLocks/>
            </p:cNvCxnSpPr>
            <p:nvPr/>
          </p:nvCxnSpPr>
          <p:spPr>
            <a:xfrm>
              <a:off x="6126203" y="1677410"/>
              <a:ext cx="0" cy="18711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3761074-08D1-B834-48FD-496E86137E4F}"/>
                </a:ext>
              </a:extLst>
            </p:cNvPr>
            <p:cNvCxnSpPr>
              <a:cxnSpLocks/>
            </p:cNvCxnSpPr>
            <p:nvPr/>
          </p:nvCxnSpPr>
          <p:spPr>
            <a:xfrm>
              <a:off x="6126203" y="4014884"/>
              <a:ext cx="0" cy="18711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FEE4470-B848-3491-20A9-14C3807C0660}"/>
                </a:ext>
              </a:extLst>
            </p:cNvPr>
            <p:cNvCxnSpPr/>
            <p:nvPr/>
          </p:nvCxnSpPr>
          <p:spPr>
            <a:xfrm flipH="1">
              <a:off x="483870" y="3781741"/>
              <a:ext cx="54591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2E17098-E007-748A-63EE-C5BF014D848A}"/>
                </a:ext>
              </a:extLst>
            </p:cNvPr>
            <p:cNvCxnSpPr/>
            <p:nvPr/>
          </p:nvCxnSpPr>
          <p:spPr>
            <a:xfrm flipH="1">
              <a:off x="6309387" y="3781741"/>
              <a:ext cx="54591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39EDAE26-D144-DC93-4612-376EAF8CFC3D}"/>
              </a:ext>
            </a:extLst>
          </p:cNvPr>
          <p:cNvPicPr>
            <a:picLocks noChangeAspect="1"/>
          </p:cNvPicPr>
          <p:nvPr/>
        </p:nvPicPr>
        <p:blipFill>
          <a:blip r:embed="rId2"/>
          <a:stretch>
            <a:fillRect/>
          </a:stretch>
        </p:blipFill>
        <p:spPr>
          <a:xfrm>
            <a:off x="311521" y="781528"/>
            <a:ext cx="9729919" cy="5259834"/>
          </a:xfrm>
          <a:prstGeom prst="rect">
            <a:avLst/>
          </a:prstGeom>
        </p:spPr>
      </p:pic>
      <p:sp>
        <p:nvSpPr>
          <p:cNvPr id="10" name="Slide Number Placeholder 9">
            <a:extLst>
              <a:ext uri="{FF2B5EF4-FFF2-40B4-BE49-F238E27FC236}">
                <a16:creationId xmlns:a16="http://schemas.microsoft.com/office/drawing/2014/main" id="{9BE6CD40-FECA-8361-FEA5-64325E89B370}"/>
              </a:ext>
            </a:extLst>
          </p:cNvPr>
          <p:cNvSpPr>
            <a:spLocks noGrp="1"/>
          </p:cNvSpPr>
          <p:nvPr>
            <p:ph type="sldNum" sz="quarter" idx="12"/>
          </p:nvPr>
        </p:nvSpPr>
        <p:spPr/>
        <p:txBody>
          <a:bodyPr/>
          <a:lstStyle/>
          <a:p>
            <a:endParaRPr lang="en-US"/>
          </a:p>
        </p:txBody>
      </p:sp>
      <p:pic>
        <p:nvPicPr>
          <p:cNvPr id="2" name="Picture 1">
            <a:extLst>
              <a:ext uri="{FF2B5EF4-FFF2-40B4-BE49-F238E27FC236}">
                <a16:creationId xmlns:a16="http://schemas.microsoft.com/office/drawing/2014/main" id="{668400AC-AABE-B2F8-DEF2-CE35DC4DAFC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5718" y="6144159"/>
            <a:ext cx="1639868" cy="524655"/>
          </a:xfrm>
          <a:prstGeom prst="rect">
            <a:avLst/>
          </a:prstGeom>
        </p:spPr>
      </p:pic>
    </p:spTree>
    <p:extLst>
      <p:ext uri="{BB962C8B-B14F-4D97-AF65-F5344CB8AC3E}">
        <p14:creationId xmlns:p14="http://schemas.microsoft.com/office/powerpoint/2010/main" val="41428876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6EAA3-5B49-3730-0FAC-7014B26F1CDE}"/>
              </a:ext>
            </a:extLst>
          </p:cNvPr>
          <p:cNvSpPr>
            <a:spLocks noGrp="1"/>
          </p:cNvSpPr>
          <p:nvPr>
            <p:ph type="title"/>
          </p:nvPr>
        </p:nvSpPr>
        <p:spPr>
          <a:xfrm>
            <a:off x="5536734" y="609600"/>
            <a:ext cx="3737268" cy="1320800"/>
          </a:xfrm>
        </p:spPr>
        <p:txBody>
          <a:bodyPr vert="horz" lIns="91440" tIns="45720" rIns="91440" bIns="45720" rtlCol="0" anchor="t">
            <a:normAutofit/>
          </a:bodyPr>
          <a:lstStyle/>
          <a:p>
            <a:r>
              <a:rPr lang="en-US"/>
              <a:t>Escalations</a:t>
            </a:r>
          </a:p>
        </p:txBody>
      </p:sp>
      <p:sp>
        <p:nvSpPr>
          <p:cNvPr id="4" name="Content Placeholder 3">
            <a:extLst>
              <a:ext uri="{FF2B5EF4-FFF2-40B4-BE49-F238E27FC236}">
                <a16:creationId xmlns:a16="http://schemas.microsoft.com/office/drawing/2014/main" id="{094DCAD3-D86D-0335-A9B4-6C7E75D9F437}"/>
              </a:ext>
            </a:extLst>
          </p:cNvPr>
          <p:cNvSpPr>
            <a:spLocks noGrp="1"/>
          </p:cNvSpPr>
          <p:nvPr>
            <p:ph sz="half" idx="2"/>
          </p:nvPr>
        </p:nvSpPr>
        <p:spPr>
          <a:xfrm>
            <a:off x="5209563" y="2160589"/>
            <a:ext cx="4064439" cy="3880773"/>
          </a:xfrm>
        </p:spPr>
        <p:txBody>
          <a:bodyPr vert="horz" lIns="91440" tIns="45720" rIns="91440" bIns="45720" rtlCol="0">
            <a:normAutofit fontScale="92500" lnSpcReduction="20000"/>
          </a:bodyPr>
          <a:lstStyle/>
          <a:p>
            <a:r>
              <a:rPr lang="en-US" dirty="0"/>
              <a:t>Members can direct any concerns or questions to our Member Services phone line.</a:t>
            </a:r>
          </a:p>
          <a:p>
            <a:r>
              <a:rPr lang="en-US" dirty="0"/>
              <a:t>Member services will direct the member to the grievance department when appropriate.</a:t>
            </a:r>
          </a:p>
          <a:p>
            <a:endParaRPr lang="en-US" dirty="0"/>
          </a:p>
          <a:p>
            <a:r>
              <a:rPr lang="en-US" b="1" u="sng" dirty="0"/>
              <a:t>Member Services Phone Line</a:t>
            </a:r>
          </a:p>
          <a:p>
            <a:pPr lvl="1"/>
            <a:r>
              <a:rPr lang="en-US" dirty="0"/>
              <a:t>833-731-2167 (TTY 711)</a:t>
            </a:r>
          </a:p>
          <a:p>
            <a:pPr lvl="1"/>
            <a:endParaRPr lang="en-US" dirty="0"/>
          </a:p>
          <a:p>
            <a:pPr marL="457200" lvl="1" indent="0">
              <a:buNone/>
            </a:pPr>
            <a:endParaRPr lang="en-US" dirty="0"/>
          </a:p>
        </p:txBody>
      </p:sp>
      <p:pic>
        <p:nvPicPr>
          <p:cNvPr id="8" name="Content Placeholder 7" descr="Woman biking at forest">
            <a:extLst>
              <a:ext uri="{FF2B5EF4-FFF2-40B4-BE49-F238E27FC236}">
                <a16:creationId xmlns:a16="http://schemas.microsoft.com/office/drawing/2014/main" id="{C79EE567-FD4D-4E90-C119-F32821CB44EF}"/>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rcRect l="37444" r="10045" b="-2"/>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6" name="Slide Number Placeholder 5">
            <a:extLst>
              <a:ext uri="{FF2B5EF4-FFF2-40B4-BE49-F238E27FC236}">
                <a16:creationId xmlns:a16="http://schemas.microsoft.com/office/drawing/2014/main" id="{9A53D9B2-4E14-E7F8-922C-24939F0EE17A}"/>
              </a:ext>
            </a:extLst>
          </p:cNvPr>
          <p:cNvSpPr>
            <a:spLocks noGrp="1"/>
          </p:cNvSpPr>
          <p:nvPr>
            <p:ph type="sldNum" sz="quarter" idx="12"/>
          </p:nvPr>
        </p:nvSpPr>
        <p:spPr>
          <a:xfrm>
            <a:off x="8841996" y="6041362"/>
            <a:ext cx="432006" cy="365125"/>
          </a:xfrm>
        </p:spPr>
        <p:txBody>
          <a:bodyPr vert="horz" lIns="91440" tIns="45720" rIns="91440" bIns="45720" rtlCol="0" anchor="ctr">
            <a:normAutofit/>
          </a:bodyPr>
          <a:lstStyle/>
          <a:p>
            <a:pPr defTabSz="457200">
              <a:spcAft>
                <a:spcPts val="600"/>
              </a:spcAft>
            </a:pPr>
            <a:fld id="{E713CAD7-2F77-4927-A57F-7B2297346091}" type="slidenum">
              <a:rPr lang="en-US" smtClean="0"/>
              <a:pPr defTabSz="457200">
                <a:spcAft>
                  <a:spcPts val="600"/>
                </a:spcAft>
              </a:pPr>
              <a:t>53</a:t>
            </a:fld>
            <a:endParaRPr lang="en-US"/>
          </a:p>
        </p:txBody>
      </p:sp>
      <p:pic>
        <p:nvPicPr>
          <p:cNvPr id="3" name="Picture 2">
            <a:extLst>
              <a:ext uri="{FF2B5EF4-FFF2-40B4-BE49-F238E27FC236}">
                <a16:creationId xmlns:a16="http://schemas.microsoft.com/office/drawing/2014/main" id="{2A102A95-9555-9396-AD42-46CB710140A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91595" y="5885787"/>
            <a:ext cx="2113773" cy="676275"/>
          </a:xfrm>
          <a:prstGeom prst="rect">
            <a:avLst/>
          </a:prstGeom>
        </p:spPr>
      </p:pic>
    </p:spTree>
    <p:extLst>
      <p:ext uri="{BB962C8B-B14F-4D97-AF65-F5344CB8AC3E}">
        <p14:creationId xmlns:p14="http://schemas.microsoft.com/office/powerpoint/2010/main" val="11270295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3E0A029-970C-913D-D89C-C93425B58436}"/>
              </a:ext>
            </a:extLst>
          </p:cNvPr>
          <p:cNvSpPr txBox="1">
            <a:spLocks noGrp="1" noRot="1" noMove="1" noResize="1" noEditPoints="1" noAdjustHandles="1" noChangeArrowheads="1" noChangeShapeType="1"/>
          </p:cNvSpPr>
          <p:nvPr/>
        </p:nvSpPr>
        <p:spPr>
          <a:xfrm>
            <a:off x="-4264" y="4182492"/>
            <a:ext cx="12192000" cy="1051570"/>
          </a:xfrm>
          <a:prstGeom prst="rect">
            <a:avLst/>
          </a:prstGeom>
          <a:noFill/>
        </p:spPr>
        <p:txBody>
          <a:bodyPr wrap="square" anchor="ctr">
            <a:spAutoFit/>
          </a:bodyPr>
          <a:lstStyle/>
          <a:p>
            <a:pPr marL="0" marR="0" lvl="0" indent="0" algn="ctr" defTabSz="914400" rtl="0" eaLnBrk="1" fontAlgn="auto" latinLnBrk="0" hangingPunct="1">
              <a:spcBef>
                <a:spcPts val="500"/>
              </a:spcBef>
              <a:spcAft>
                <a:spcPts val="0"/>
              </a:spcAft>
              <a:buClrTx/>
              <a:buSzTx/>
              <a:buFont typeface="Elevance Sans" pitchFamily="2" charset="0"/>
              <a:buNone/>
              <a:tabLst/>
              <a:defRPr/>
            </a:pPr>
            <a:r>
              <a:rPr kumimoji="0" lang="en-US" b="0" i="0" u="none" strike="noStrike" kern="1200" cap="none" spc="0" normalizeH="0" baseline="0" noProof="0" dirty="0">
                <a:ln>
                  <a:noFill/>
                </a:ln>
                <a:solidFill>
                  <a:srgbClr val="E21858"/>
                </a:solidFill>
                <a:effectLst/>
                <a:uLnTx/>
                <a:uFillTx/>
                <a:latin typeface="Elevance Sans Medium"/>
                <a:ea typeface="+mn-ea"/>
                <a:cs typeface="+mn-cs"/>
              </a:rPr>
              <a:t>Community Resource Link</a:t>
            </a:r>
          </a:p>
          <a:p>
            <a:pPr marL="0" marR="0" lvl="1" indent="0" algn="ctr" defTabSz="914400" rtl="0" eaLnBrk="1" fontAlgn="auto" latinLnBrk="0" hangingPunct="1">
              <a:spcBef>
                <a:spcPts val="500"/>
              </a:spcBef>
              <a:spcAft>
                <a:spcPts val="0"/>
              </a:spcAft>
              <a:buClrTx/>
              <a:buSzTx/>
              <a:buFont typeface="Elevance Sans" pitchFamily="2" charset="0"/>
              <a:buNone/>
              <a:tabLst/>
              <a:defRPr/>
            </a:pPr>
            <a:r>
              <a:rPr kumimoji="0" lang="en-US" b="0" i="0" u="none" strike="noStrike" kern="1200" cap="none" spc="0" normalizeH="0" baseline="0" noProof="0" dirty="0">
                <a:ln>
                  <a:noFill/>
                </a:ln>
                <a:solidFill>
                  <a:srgbClr val="231E33"/>
                </a:solidFill>
                <a:effectLst/>
                <a:uLnTx/>
                <a:uFillTx/>
                <a:latin typeface="Elevance Sans"/>
                <a:ea typeface="+mn-ea"/>
                <a:cs typeface="+mn-cs"/>
              </a:rPr>
              <a:t>A tool to help find jobs, food, housing, &amp; other services</a:t>
            </a:r>
            <a:endParaRPr kumimoji="0" lang="en-US" b="0" i="0" u="none" strike="noStrike" kern="1200" cap="none" spc="0" normalizeH="0" baseline="0" noProof="0" dirty="0">
              <a:ln>
                <a:noFill/>
              </a:ln>
              <a:solidFill>
                <a:schemeClr val="accent1"/>
              </a:solidFill>
              <a:effectLst/>
              <a:uLnTx/>
              <a:uFillTx/>
              <a:latin typeface="Elevance Sans"/>
              <a:ea typeface="+mn-ea"/>
              <a:cs typeface="+mn-cs"/>
              <a:hlinkClick r:id="rId4">
                <a:extLst>
                  <a:ext uri="{A12FA001-AC4F-418D-AE19-62706E023703}">
                    <ahyp:hlinkClr xmlns:ahyp="http://schemas.microsoft.com/office/drawing/2018/hyperlinkcolor" val="tx"/>
                  </a:ext>
                </a:extLst>
              </a:hlinkClick>
            </a:endParaRPr>
          </a:p>
          <a:p>
            <a:pPr algn="ctr">
              <a:spcBef>
                <a:spcPts val="500"/>
              </a:spcBef>
            </a:pPr>
            <a:r>
              <a:rPr kumimoji="0" lang="en-US" sz="1800" b="0" i="0" u="none" strike="noStrike" kern="1200" cap="none" spc="0" normalizeH="0" baseline="0" noProof="0" dirty="0">
                <a:ln>
                  <a:noFill/>
                </a:ln>
                <a:solidFill>
                  <a:schemeClr val="accent3"/>
                </a:solidFill>
                <a:effectLst/>
                <a:uLnTx/>
                <a:uFillTx/>
                <a:latin typeface="Elevance Sans"/>
                <a:ea typeface="+mn-ea"/>
                <a:cs typeface="+mn-cs"/>
                <a:hlinkClick r:id="rId4">
                  <a:extLst>
                    <a:ext uri="{A12FA001-AC4F-418D-AE19-62706E023703}">
                      <ahyp:hlinkClr xmlns:ahyp="http://schemas.microsoft.com/office/drawing/2018/hyperlinkcolor" val="tx"/>
                    </a:ext>
                  </a:extLst>
                </a:hlinkClick>
              </a:rPr>
              <a:t>wellpoint.findhelp.com</a:t>
            </a:r>
            <a:endParaRPr kumimoji="0" lang="en-US" sz="1800" b="0" i="0" u="none" strike="noStrike" kern="1200" cap="none" spc="0" normalizeH="0" baseline="0" noProof="0" dirty="0">
              <a:ln>
                <a:noFill/>
              </a:ln>
              <a:solidFill>
                <a:schemeClr val="accent3"/>
              </a:solidFill>
              <a:effectLst/>
              <a:uLnTx/>
              <a:uFillTx/>
              <a:latin typeface="Elevance Sans"/>
              <a:ea typeface="+mn-ea"/>
              <a:cs typeface="+mn-cs"/>
            </a:endParaRPr>
          </a:p>
        </p:txBody>
      </p:sp>
      <p:sp>
        <p:nvSpPr>
          <p:cNvPr id="12" name="TextBox 11">
            <a:extLst>
              <a:ext uri="{FF2B5EF4-FFF2-40B4-BE49-F238E27FC236}">
                <a16:creationId xmlns:a16="http://schemas.microsoft.com/office/drawing/2014/main" id="{D3DC7A0C-833F-5409-06AD-8BCB52437B35}"/>
              </a:ext>
            </a:extLst>
          </p:cNvPr>
          <p:cNvSpPr txBox="1">
            <a:spLocks noGrp="1" noRot="1" noMove="1" noResize="1" noEditPoints="1" noAdjustHandles="1" noChangeArrowheads="1" noChangeShapeType="1"/>
          </p:cNvSpPr>
          <p:nvPr/>
        </p:nvSpPr>
        <p:spPr>
          <a:xfrm>
            <a:off x="1224043" y="5650117"/>
            <a:ext cx="4278666" cy="800219"/>
          </a:xfrm>
          <a:prstGeom prst="rect">
            <a:avLst/>
          </a:prstGeom>
          <a:noFill/>
        </p:spPr>
        <p:txBody>
          <a:bodyPr wrap="square" lIns="0" tIns="0" rIns="0" bIns="0" rtlCol="0" anchor="t">
            <a:spAutoFit/>
          </a:bodyPr>
          <a:lstStyle/>
          <a:p>
            <a:pPr algn="l"/>
            <a:endParaRPr lang="en-US" sz="500">
              <a:solidFill>
                <a:schemeClr val="tx2"/>
              </a:solidFill>
            </a:endParaRPr>
          </a:p>
          <a:p>
            <a:pPr algn="l"/>
            <a:r>
              <a:rPr lang="en-US" sz="1600">
                <a:solidFill>
                  <a:schemeClr val="tx2"/>
                </a:solidFill>
              </a:rPr>
              <a:t>facebook.com/</a:t>
            </a:r>
            <a:r>
              <a:rPr lang="en-US" sz="1600" err="1">
                <a:solidFill>
                  <a:schemeClr val="tx2"/>
                </a:solidFill>
              </a:rPr>
              <a:t>wellpointinc</a:t>
            </a:r>
            <a:endParaRPr lang="en-US" sz="1600">
              <a:solidFill>
                <a:schemeClr val="tx2"/>
              </a:solidFill>
            </a:endParaRPr>
          </a:p>
          <a:p>
            <a:pPr algn="l"/>
            <a:endParaRPr lang="en-US" sz="1000">
              <a:solidFill>
                <a:schemeClr val="tx2"/>
              </a:solidFill>
            </a:endParaRPr>
          </a:p>
          <a:p>
            <a:pPr algn="l"/>
            <a:endParaRPr lang="en-US" sz="500">
              <a:solidFill>
                <a:schemeClr val="tx2"/>
              </a:solidFill>
            </a:endParaRPr>
          </a:p>
          <a:p>
            <a:pPr algn="l"/>
            <a:r>
              <a:rPr lang="en-US" sz="1600">
                <a:solidFill>
                  <a:schemeClr val="tx2"/>
                </a:solidFill>
              </a:rPr>
              <a:t>twitter.com/wellpoint</a:t>
            </a:r>
          </a:p>
        </p:txBody>
      </p:sp>
      <p:graphicFrame>
        <p:nvGraphicFramePr>
          <p:cNvPr id="6" name="Object 5" hidden="1">
            <a:extLst>
              <a:ext uri="{FF2B5EF4-FFF2-40B4-BE49-F238E27FC236}">
                <a16:creationId xmlns:a16="http://schemas.microsoft.com/office/drawing/2014/main" id="{8D70A875-14D2-694C-9B9C-552ED115AE30}"/>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6" name="Object 5" hidden="1">
                        <a:extLst>
                          <a:ext uri="{FF2B5EF4-FFF2-40B4-BE49-F238E27FC236}">
                            <a16:creationId xmlns:a16="http://schemas.microsoft.com/office/drawing/2014/main" id="{8D70A875-14D2-694C-9B9C-552ED115AE30}"/>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7" name="Subtitle 6">
            <a:extLst>
              <a:ext uri="{FF2B5EF4-FFF2-40B4-BE49-F238E27FC236}">
                <a16:creationId xmlns:a16="http://schemas.microsoft.com/office/drawing/2014/main" id="{E4E7F986-5476-B64A-BA79-E9903CD4F29B}"/>
              </a:ext>
            </a:extLst>
          </p:cNvPr>
          <p:cNvSpPr>
            <a:spLocks noGrp="1" noRot="1" noMove="1" noResize="1" noEditPoints="1" noAdjustHandles="1" noChangeArrowheads="1" noChangeShapeType="1"/>
          </p:cNvSpPr>
          <p:nvPr>
            <p:ph type="subTitle" idx="1"/>
          </p:nvPr>
        </p:nvSpPr>
        <p:spPr>
          <a:xfrm>
            <a:off x="0" y="3700593"/>
            <a:ext cx="12192000" cy="255406"/>
          </a:xfrm>
        </p:spPr>
        <p:txBody>
          <a:bodyPr anchor="ctr">
            <a:normAutofit fontScale="25000" lnSpcReduction="20000"/>
          </a:bodyPr>
          <a:lstStyle/>
          <a:p>
            <a:r>
              <a:rPr lang="en-US" sz="1800">
                <a:solidFill>
                  <a:schemeClr val="accent1"/>
                </a:solidFill>
                <a:latin typeface="+mj-lt"/>
              </a:rPr>
              <a:t>833-731-2167 (TTY 711)</a:t>
            </a:r>
          </a:p>
          <a:p>
            <a:endParaRPr kumimoji="0" lang="en-US" sz="1000" b="0" i="0" u="none" strike="noStrike" kern="1200" cap="none" spc="0" normalizeH="0" baseline="0" noProof="0">
              <a:ln>
                <a:noFill/>
              </a:ln>
              <a:solidFill>
                <a:schemeClr val="accent1"/>
              </a:solidFill>
              <a:effectLst/>
              <a:uLnTx/>
              <a:uFillTx/>
              <a:latin typeface="Elevance Sans"/>
              <a:ea typeface="+mn-ea"/>
              <a:cs typeface="+mn-cs"/>
              <a:hlinkClick r:id="rId7">
                <a:extLst>
                  <a:ext uri="{A12FA001-AC4F-418D-AE19-62706E023703}">
                    <ahyp:hlinkClr xmlns:ahyp="http://schemas.microsoft.com/office/drawing/2018/hyperlinkcolor" val="tx"/>
                  </a:ext>
                </a:extLst>
              </a:hlinkClick>
            </a:endParaRPr>
          </a:p>
          <a:p>
            <a:r>
              <a:rPr kumimoji="0" lang="en-US" sz="1800" b="0" i="0" u="none" strike="noStrike" kern="1200" cap="none" spc="0" normalizeH="0" baseline="0" noProof="0">
                <a:ln>
                  <a:noFill/>
                </a:ln>
                <a:solidFill>
                  <a:schemeClr val="accent1"/>
                </a:solidFill>
                <a:effectLst/>
                <a:uLnTx/>
                <a:uFillTx/>
                <a:latin typeface="Elevance Sans"/>
                <a:ea typeface="+mn-ea"/>
                <a:cs typeface="+mn-cs"/>
                <a:hlinkClick r:id="rId7">
                  <a:extLst>
                    <a:ext uri="{A12FA001-AC4F-418D-AE19-62706E023703}">
                      <ahyp:hlinkClr xmlns:ahyp="http://schemas.microsoft.com/office/drawing/2018/hyperlinkcolor" val="tx"/>
                    </a:ext>
                  </a:extLst>
                </a:hlinkClick>
              </a:rPr>
              <a:t>wellpoint.com/wa/medicaid</a:t>
            </a:r>
            <a:endParaRPr kumimoji="0" lang="en-US" sz="1800" b="0" i="0" u="none" strike="noStrike" kern="1200" cap="none" spc="0" normalizeH="0" baseline="0" noProof="0">
              <a:ln>
                <a:noFill/>
              </a:ln>
              <a:solidFill>
                <a:schemeClr val="accent1"/>
              </a:solidFill>
              <a:effectLst/>
              <a:uLnTx/>
              <a:uFillTx/>
              <a:latin typeface="Elevance Sans"/>
              <a:ea typeface="+mn-ea"/>
              <a:cs typeface="+mn-cs"/>
            </a:endParaRPr>
          </a:p>
          <a:p>
            <a:endParaRPr lang="en-US" sz="500">
              <a:solidFill>
                <a:schemeClr val="accent1"/>
              </a:solidFill>
              <a:latin typeface="Elevance Sans"/>
            </a:endParaRPr>
          </a:p>
          <a:p>
            <a:pPr marL="0" marR="0" lvl="0" indent="0" defTabSz="914400" rtl="0" eaLnBrk="1" fontAlgn="auto" latinLnBrk="0" hangingPunct="1">
              <a:lnSpc>
                <a:spcPct val="100000"/>
              </a:lnSpc>
              <a:spcBef>
                <a:spcPts val="1000"/>
              </a:spcBef>
              <a:spcAft>
                <a:spcPts val="0"/>
              </a:spcAft>
              <a:buClrTx/>
              <a:buSzTx/>
              <a:buFont typeface="Elevance Sans" pitchFamily="2" charset="0"/>
              <a:buNone/>
              <a:tabLst/>
              <a:defRPr/>
            </a:pPr>
            <a:endParaRPr kumimoji="0" lang="en-US" sz="1500" b="0" i="0" u="none" strike="noStrike" kern="1200" cap="none" spc="0" normalizeH="0" baseline="0" noProof="0">
              <a:ln>
                <a:noFill/>
              </a:ln>
              <a:solidFill>
                <a:srgbClr val="231E33"/>
              </a:solidFill>
              <a:effectLst/>
              <a:uLnTx/>
              <a:uFillTx/>
              <a:latin typeface="Elevance Sans"/>
              <a:ea typeface="+mn-ea"/>
              <a:cs typeface="+mn-cs"/>
            </a:endParaRPr>
          </a:p>
        </p:txBody>
      </p:sp>
      <p:pic>
        <p:nvPicPr>
          <p:cNvPr id="6156" name="Picture 12">
            <a:extLst>
              <a:ext uri="{FF2B5EF4-FFF2-40B4-BE49-F238E27FC236}">
                <a16:creationId xmlns:a16="http://schemas.microsoft.com/office/drawing/2014/main" id="{6E44E4AF-3977-E2CE-656E-77FA4C0F2AA0}"/>
              </a:ext>
            </a:extLst>
          </p:cNvPr>
          <p:cNvPicPr>
            <a:picLocks noGrp="1" noRot="1" noChangeAspect="1" noMove="1" noResize="1" noEditPoints="1" noAdjustHandles="1" noChangeArrowheads="1" noChangeShapeType="1" noCrop="1"/>
          </p:cNvPicPr>
          <p:nvPr/>
        </p:nvPicPr>
        <p:blipFill>
          <a:blip r:embed="rId8" cstate="print">
            <a:biLevel thresh="50000"/>
            <a:extLst>
              <a:ext uri="{28A0092B-C50C-407E-A947-70E740481C1C}">
                <a14:useLocalDpi xmlns:a14="http://schemas.microsoft.com/office/drawing/2010/main" val="0"/>
              </a:ext>
            </a:extLst>
          </a:blip>
          <a:srcRect/>
          <a:stretch>
            <a:fillRect/>
          </a:stretch>
        </p:blipFill>
        <p:spPr bwMode="auto">
          <a:xfrm>
            <a:off x="859313" y="5630325"/>
            <a:ext cx="301863" cy="301863"/>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a:extLst>
              <a:ext uri="{FF2B5EF4-FFF2-40B4-BE49-F238E27FC236}">
                <a16:creationId xmlns:a16="http://schemas.microsoft.com/office/drawing/2014/main" id="{EFDAC243-4C65-DA87-6A7D-2A771D66C7F6}"/>
              </a:ext>
            </a:extLst>
          </p:cNvPr>
          <p:cNvPicPr>
            <a:picLocks noGrp="1" noRot="1" noChangeAspect="1" noMove="1" noResize="1" noEditPoints="1" noAdjustHandles="1" noChangeArrowheads="1" noChangeShapeType="1" noCrop="1"/>
          </p:cNvPicPr>
          <p:nvPr/>
        </p:nvPicPr>
        <p:blipFill>
          <a:blip r:embed="rId9" cstate="print">
            <a:extLst>
              <a:ext uri="{28A0092B-C50C-407E-A947-70E740481C1C}">
                <a14:useLocalDpi xmlns:a14="http://schemas.microsoft.com/office/drawing/2010/main" val="0"/>
              </a:ext>
            </a:extLst>
          </a:blip>
          <a:srcRect/>
          <a:stretch/>
        </p:blipFill>
        <p:spPr bwMode="auto">
          <a:xfrm>
            <a:off x="800602" y="6100621"/>
            <a:ext cx="360574" cy="331666"/>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a:extLst>
              <a:ext uri="{FF2B5EF4-FFF2-40B4-BE49-F238E27FC236}">
                <a16:creationId xmlns:a16="http://schemas.microsoft.com/office/drawing/2014/main" id="{3BDB1A93-E403-28A3-439B-CBB74521C29D}"/>
              </a:ext>
            </a:extLst>
          </p:cNvPr>
          <p:cNvPicPr>
            <a:picLocks noGrp="1" noRot="1" noChangeAspect="1" noMove="1" noResize="1" noEditPoints="1" noAdjustHandles="1" noChangeArrowheads="1" noChangeShapeType="1" noCrop="1"/>
          </p:cNvPicPr>
          <p:nvPr/>
        </p:nvPicPr>
        <p:blipFill>
          <a:blip r:embed="rId10" cstate="print">
            <a:biLevel thresh="50000"/>
            <a:extLst>
              <a:ext uri="{28A0092B-C50C-407E-A947-70E740481C1C}">
                <a14:useLocalDpi xmlns:a14="http://schemas.microsoft.com/office/drawing/2010/main" val="0"/>
              </a:ext>
            </a:extLst>
          </a:blip>
          <a:srcRect/>
          <a:stretch>
            <a:fillRect/>
          </a:stretch>
        </p:blipFill>
        <p:spPr bwMode="auto">
          <a:xfrm>
            <a:off x="7837934" y="6142523"/>
            <a:ext cx="360574" cy="306630"/>
          </a:xfrm>
          <a:prstGeom prst="rect">
            <a:avLst/>
          </a:prstGeom>
          <a:noFill/>
          <a:extLst>
            <a:ext uri="{909E8E84-426E-40DD-AFC4-6F175D3DCCD1}">
              <a14:hiddenFill xmlns:a14="http://schemas.microsoft.com/office/drawing/2010/main">
                <a:solidFill>
                  <a:srgbClr val="FFFFFF"/>
                </a:solidFill>
              </a14:hiddenFill>
            </a:ext>
          </a:extLst>
        </p:spPr>
      </p:pic>
      <p:pic>
        <p:nvPicPr>
          <p:cNvPr id="6164" name="Picture 20" descr="Small YouTube logo">
            <a:extLst>
              <a:ext uri="{FF2B5EF4-FFF2-40B4-BE49-F238E27FC236}">
                <a16:creationId xmlns:a16="http://schemas.microsoft.com/office/drawing/2014/main" id="{FF8351FB-9E79-0C45-628A-75A72B707948}"/>
              </a:ext>
            </a:extLst>
          </p:cNvPr>
          <p:cNvPicPr>
            <a:picLocks noGrp="1" noRot="1" noChangeAspect="1" noMove="1" noResize="1" noEditPoints="1" noAdjustHandles="1" noChangeArrowheads="1" noChangeShapeType="1" noCrop="1"/>
          </p:cNvPicPr>
          <p:nvPr/>
        </p:nvPicPr>
        <p:blipFill>
          <a:blip r:embed="rId11" cstate="print">
            <a:biLevel thresh="75000"/>
            <a:extLst>
              <a:ext uri="{28A0092B-C50C-407E-A947-70E740481C1C}">
                <a14:useLocalDpi xmlns:a14="http://schemas.microsoft.com/office/drawing/2010/main" val="0"/>
              </a:ext>
            </a:extLst>
          </a:blip>
          <a:srcRect/>
          <a:stretch>
            <a:fillRect/>
          </a:stretch>
        </p:blipFill>
        <p:spPr bwMode="auto">
          <a:xfrm>
            <a:off x="7810608" y="5676782"/>
            <a:ext cx="360573" cy="25540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82A2929E-AC4E-5866-4C0E-AB0D4BCD420F}"/>
              </a:ext>
            </a:extLst>
          </p:cNvPr>
          <p:cNvSpPr txBox="1">
            <a:spLocks noGrp="1" noRot="1" noMove="1" noResize="1" noEditPoints="1" noAdjustHandles="1" noChangeArrowheads="1" noChangeShapeType="1"/>
          </p:cNvSpPr>
          <p:nvPr/>
        </p:nvSpPr>
        <p:spPr>
          <a:xfrm>
            <a:off x="8267362" y="5628792"/>
            <a:ext cx="3878919" cy="800219"/>
          </a:xfrm>
          <a:prstGeom prst="rect">
            <a:avLst/>
          </a:prstGeom>
          <a:noFill/>
        </p:spPr>
        <p:txBody>
          <a:bodyPr wrap="square" lIns="0" tIns="0" rIns="0" bIns="0" rtlCol="0">
            <a:spAutoFit/>
          </a:bodyPr>
          <a:lstStyle/>
          <a:p>
            <a:pPr algn="l"/>
            <a:endParaRPr lang="en-US" sz="500">
              <a:solidFill>
                <a:schemeClr val="tx2"/>
              </a:solidFill>
            </a:endParaRPr>
          </a:p>
          <a:p>
            <a:pPr algn="l"/>
            <a:r>
              <a:rPr lang="en-US" sz="1600">
                <a:solidFill>
                  <a:schemeClr val="tx2"/>
                </a:solidFill>
                <a:hlinkClick r:id="rId12">
                  <a:extLst>
                    <a:ext uri="{A12FA001-AC4F-418D-AE19-62706E023703}">
                      <ahyp:hlinkClr xmlns:ahyp="http://schemas.microsoft.com/office/drawing/2018/hyperlinkcolor" val="tx"/>
                    </a:ext>
                  </a:extLst>
                </a:hlinkClick>
              </a:rPr>
              <a:t>Wellpoint – YouTube</a:t>
            </a:r>
            <a:endParaRPr lang="en-US" sz="1600">
              <a:solidFill>
                <a:schemeClr val="tx2"/>
              </a:solidFill>
            </a:endParaRPr>
          </a:p>
          <a:p>
            <a:pPr algn="l"/>
            <a:endParaRPr lang="en-US" sz="1000">
              <a:solidFill>
                <a:schemeClr val="tx2"/>
              </a:solidFill>
            </a:endParaRPr>
          </a:p>
          <a:p>
            <a:pPr algn="l"/>
            <a:endParaRPr lang="en-US" sz="500">
              <a:solidFill>
                <a:schemeClr val="tx2"/>
              </a:solidFill>
            </a:endParaRPr>
          </a:p>
          <a:p>
            <a:pPr algn="l"/>
            <a:r>
              <a:rPr lang="en-US" sz="1600">
                <a:solidFill>
                  <a:schemeClr val="tx2"/>
                </a:solidFill>
              </a:rPr>
              <a:t>linkedin.com/company/wellpoint</a:t>
            </a:r>
          </a:p>
        </p:txBody>
      </p:sp>
      <p:pic>
        <p:nvPicPr>
          <p:cNvPr id="2" name="Picture 1">
            <a:extLst>
              <a:ext uri="{FF2B5EF4-FFF2-40B4-BE49-F238E27FC236}">
                <a16:creationId xmlns:a16="http://schemas.microsoft.com/office/drawing/2014/main" id="{5BEFA9E3-AD8F-B210-471D-6B046A3C2955}"/>
              </a:ext>
            </a:extLst>
          </p:cNvPr>
          <p:cNvPicPr>
            <a:picLocks noGrp="1" noRot="1" noChangeAspect="1" noMove="1" noResize="1" noEditPoints="1" noAdjustHandles="1" noChangeArrowheads="1" noChangeShapeType="1" noCrop="1"/>
          </p:cNvPicPr>
          <p:nvPr/>
        </p:nvPicPr>
        <p:blipFill rotWithShape="1">
          <a:blip r:embed="rId13"/>
          <a:srcRect t="7854" b="8568"/>
          <a:stretch/>
        </p:blipFill>
        <p:spPr>
          <a:xfrm>
            <a:off x="5571562" y="5787559"/>
            <a:ext cx="957436" cy="800219"/>
          </a:xfrm>
          <a:prstGeom prst="rect">
            <a:avLst/>
          </a:prstGeom>
        </p:spPr>
      </p:pic>
      <p:pic>
        <p:nvPicPr>
          <p:cNvPr id="4" name="Graphic 3">
            <a:hlinkClick r:id="rId14"/>
            <a:extLst>
              <a:ext uri="{FF2B5EF4-FFF2-40B4-BE49-F238E27FC236}">
                <a16:creationId xmlns:a16="http://schemas.microsoft.com/office/drawing/2014/main" id="{2F870C7F-1AB4-919E-436B-F8BC1D6A21F8}"/>
              </a:ext>
            </a:extLst>
          </p:cNvPr>
          <p:cNvPicPr>
            <a:picLocks noGrp="1" noRot="1" noChangeAspect="1" noMove="1" noResize="1" noEditPoints="1" noAdjustHandles="1" noChangeArrowheads="1" noChangeShapeType="1" noCrop="1"/>
          </p:cNvPicPr>
          <p:nvPr/>
        </p:nvPicPr>
        <p:blipFill>
          <a:blip r:embed="rId15">
            <a:extLst>
              <a:ext uri="{96DAC541-7B7A-43D3-8B79-37D633B846F1}">
                <asvg:svgBlip xmlns:asvg="http://schemas.microsoft.com/office/drawing/2016/SVG/main" r:embed="rId16"/>
              </a:ext>
            </a:extLst>
          </a:blip>
          <a:stretch>
            <a:fillRect/>
          </a:stretch>
        </p:blipFill>
        <p:spPr>
          <a:xfrm>
            <a:off x="3230880" y="1146923"/>
            <a:ext cx="5721713" cy="1814814"/>
          </a:xfrm>
          <a:prstGeom prst="rect">
            <a:avLst/>
          </a:prstGeom>
        </p:spPr>
      </p:pic>
    </p:spTree>
    <p:extLst>
      <p:ext uri="{BB962C8B-B14F-4D97-AF65-F5344CB8AC3E}">
        <p14:creationId xmlns:p14="http://schemas.microsoft.com/office/powerpoint/2010/main" val="499291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103</TotalTime>
  <Words>4668</Words>
  <Application>Microsoft Macintosh PowerPoint</Application>
  <PresentationFormat>Widescreen</PresentationFormat>
  <Paragraphs>525</Paragraphs>
  <Slides>54</Slides>
  <Notes>23</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70" baseType="lpstr">
      <vt:lpstr>Aptos</vt:lpstr>
      <vt:lpstr>Aptos Display</vt:lpstr>
      <vt:lpstr>Arial</vt:lpstr>
      <vt:lpstr>Calibri</vt:lpstr>
      <vt:lpstr>Campton 1 Bold</vt:lpstr>
      <vt:lpstr>Campton 1 Medium</vt:lpstr>
      <vt:lpstr>Campton 1 Semi-Bold</vt:lpstr>
      <vt:lpstr>Courier New</vt:lpstr>
      <vt:lpstr>Elevance Sans</vt:lpstr>
      <vt:lpstr>Elevance Sans Medium</vt:lpstr>
      <vt:lpstr>Source Sans Pro</vt:lpstr>
      <vt:lpstr>Times New Roman</vt:lpstr>
      <vt:lpstr>Trebuchet MS</vt:lpstr>
      <vt:lpstr>Wingdings</vt:lpstr>
      <vt:lpstr>Office Theme</vt:lpstr>
      <vt:lpstr>think-cell Slide</vt:lpstr>
      <vt:lpstr>PowerPoint Presentation</vt:lpstr>
      <vt:lpstr>PowerPoint Presentation</vt:lpstr>
      <vt:lpstr>PowerPoint Presentation</vt:lpstr>
      <vt:lpstr>How to Make a Referral to an MCO</vt:lpstr>
      <vt:lpstr>PowerPoint Presentation</vt:lpstr>
      <vt:lpstr>PowerPoint Presentation</vt:lpstr>
      <vt:lpstr>Community Health Plan of Washington</vt:lpstr>
      <vt:lpstr>CHPW Care Management Overview</vt:lpstr>
      <vt:lpstr>CHPW Care Management Teams</vt:lpstr>
      <vt:lpstr>CHPW Customer Service</vt:lpstr>
      <vt:lpstr>PowerPoint Presentation</vt:lpstr>
      <vt:lpstr>CHPW Virtual Care</vt:lpstr>
      <vt:lpstr>PowerPoint Presentation</vt:lpstr>
      <vt:lpstr>CHPW MemberFirst™ Rewards</vt:lpstr>
      <vt:lpstr>Escalating Concerns</vt:lpstr>
      <vt:lpstr>Coordinated Care</vt:lpstr>
      <vt:lpstr>Life is complicated. Your healthcare doesn’t have to be.</vt:lpstr>
      <vt:lpstr>How to Contact Coordinated Care</vt:lpstr>
      <vt:lpstr>Coordinated Care: Escalating Member Concerns </vt:lpstr>
      <vt:lpstr>Molina Healthcare of Washington</vt:lpstr>
      <vt:lpstr>Molina Healthcare of Washington</vt:lpstr>
      <vt:lpstr>Molina Healthcare of Washington  Serving Medicaid enrollees in all Washington Counties</vt:lpstr>
      <vt:lpstr>Care Management Programs</vt:lpstr>
      <vt:lpstr>What to include in a Care Management referral, </vt:lpstr>
      <vt:lpstr>Molina Care Management Programs</vt:lpstr>
      <vt:lpstr>Molina CM Referral forms</vt:lpstr>
      <vt:lpstr>PowerPoint Presentation</vt:lpstr>
      <vt:lpstr>When to refer an Enrollee to Molina Member Services</vt:lpstr>
      <vt:lpstr>PowerPoint Presentation</vt:lpstr>
      <vt:lpstr>Value Added Benefits</vt:lpstr>
      <vt:lpstr>PowerPoint Presentation</vt:lpstr>
      <vt:lpstr>PowerPoint Presentation</vt:lpstr>
      <vt:lpstr>What is a Member Reward</vt:lpstr>
      <vt:lpstr>PowerPoint Presentation</vt:lpstr>
      <vt:lpstr>PowerPoint Presentation</vt:lpstr>
      <vt:lpstr>PowerPoint Presentation</vt:lpstr>
      <vt:lpstr>What is Telehealth</vt:lpstr>
      <vt:lpstr>Molina Telehealth Resources</vt:lpstr>
      <vt:lpstr>Molina Mental Health App Resources</vt:lpstr>
      <vt:lpstr>United Health Care</vt:lpstr>
      <vt:lpstr>     Maternity support</vt:lpstr>
      <vt:lpstr> Food security &amp; Housing support</vt:lpstr>
      <vt:lpstr>Understanding Critical Incidents</vt:lpstr>
      <vt:lpstr>UHC Contacts</vt:lpstr>
      <vt:lpstr>UHC Escalations</vt:lpstr>
      <vt:lpstr>  Telehealth resources (virtual care)</vt:lpstr>
      <vt:lpstr>   Additional services</vt:lpstr>
      <vt:lpstr>Kids activities/clubs Life transition support</vt:lpstr>
      <vt:lpstr>Wellpoint Washington</vt:lpstr>
      <vt:lpstr>Wellpoint Case Management Referrals</vt:lpstr>
      <vt:lpstr>Wellpoint 24/7 Member Care Services</vt:lpstr>
      <vt:lpstr>PowerPoint Presentation</vt:lpstr>
      <vt:lpstr>Escalations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Nichole Webster</dc:creator>
  <cp:lastModifiedBy>Nichole Webster</cp:lastModifiedBy>
  <cp:revision>4</cp:revision>
  <dcterms:created xsi:type="dcterms:W3CDTF">2026-03-12T19:58:05Z</dcterms:created>
  <dcterms:modified xsi:type="dcterms:W3CDTF">2026-03-12T21:57:21Z</dcterms:modified>
</cp:coreProperties>
</file>